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1"/>
    <p:restoredTop sz="94603"/>
  </p:normalViewPr>
  <p:slideViewPr>
    <p:cSldViewPr snapToGrid="0" snapToObjects="1">
      <p:cViewPr>
        <p:scale>
          <a:sx n="150" d="100"/>
          <a:sy n="150" d="100"/>
        </p:scale>
        <p:origin x="-28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01B53-DF52-4A52-9C21-DD20D306E14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4F1CD97-C502-4C60-88C2-A7D5AD118D0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Real Estate Investment Trusts</a:t>
          </a:r>
          <a:endParaRPr lang="en-US"/>
        </a:p>
      </dgm:t>
    </dgm:pt>
    <dgm:pt modelId="{5DA2E70A-BA37-4920-A332-5C6989FA1B0E}" type="parTrans" cxnId="{768597F5-747C-462A-83B3-A654D7AE4270}">
      <dgm:prSet/>
      <dgm:spPr/>
      <dgm:t>
        <a:bodyPr/>
        <a:lstStyle/>
        <a:p>
          <a:endParaRPr lang="en-US"/>
        </a:p>
      </dgm:t>
    </dgm:pt>
    <dgm:pt modelId="{ABBD257D-3D5D-4589-B8B4-AF31AD69459D}" type="sibTrans" cxnId="{768597F5-747C-462A-83B3-A654D7AE4270}">
      <dgm:prSet/>
      <dgm:spPr/>
      <dgm:t>
        <a:bodyPr/>
        <a:lstStyle/>
        <a:p>
          <a:endParaRPr lang="en-US"/>
        </a:p>
      </dgm:t>
    </dgm:pt>
    <dgm:pt modelId="{B2955942-85F1-4BE8-B575-14D70A60C4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Really boring stocks…typically owned by retirees or pension funds</a:t>
          </a:r>
          <a:endParaRPr lang="en-US"/>
        </a:p>
      </dgm:t>
    </dgm:pt>
    <dgm:pt modelId="{5790826D-504C-49D2-8C71-D29C35491EDA}" type="parTrans" cxnId="{8CB59CFD-E8C5-413B-8386-EE6CD042E562}">
      <dgm:prSet/>
      <dgm:spPr/>
      <dgm:t>
        <a:bodyPr/>
        <a:lstStyle/>
        <a:p>
          <a:endParaRPr lang="en-US"/>
        </a:p>
      </dgm:t>
    </dgm:pt>
    <dgm:pt modelId="{C0441821-621E-4F96-8F21-5270AFB9C66B}" type="sibTrans" cxnId="{8CB59CFD-E8C5-413B-8386-EE6CD042E562}">
      <dgm:prSet/>
      <dgm:spPr/>
      <dgm:t>
        <a:bodyPr/>
        <a:lstStyle/>
        <a:p>
          <a:endParaRPr lang="en-US"/>
        </a:p>
      </dgm:t>
    </dgm:pt>
    <dgm:pt modelId="{C6629D68-3C9D-4337-A098-F64D431EBA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need to give out &gt;90% of their annual income (mostly rental yield)</a:t>
          </a:r>
          <a:endParaRPr lang="en-US" dirty="0"/>
        </a:p>
      </dgm:t>
    </dgm:pt>
    <dgm:pt modelId="{9B10CDF4-9A94-475E-B6FC-91362FD80ACB}" type="parTrans" cxnId="{8B63F448-3795-4362-8A68-FE27A6DA3113}">
      <dgm:prSet/>
      <dgm:spPr/>
      <dgm:t>
        <a:bodyPr/>
        <a:lstStyle/>
        <a:p>
          <a:endParaRPr lang="en-US"/>
        </a:p>
      </dgm:t>
    </dgm:pt>
    <dgm:pt modelId="{BA1B2651-B008-48B7-BEEA-912EE8277094}" type="sibTrans" cxnId="{8B63F448-3795-4362-8A68-FE27A6DA3113}">
      <dgm:prSet/>
      <dgm:spPr/>
      <dgm:t>
        <a:bodyPr/>
        <a:lstStyle/>
        <a:p>
          <a:endParaRPr lang="en-US"/>
        </a:p>
      </dgm:t>
    </dgm:pt>
    <dgm:pt modelId="{CC81C4BB-6C0B-4EE5-9C50-D74BFCC42C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this asset class tends to behave more like bonds than stocks, </a:t>
          </a:r>
          <a:endParaRPr lang="en-US" dirty="0"/>
        </a:p>
      </dgm:t>
    </dgm:pt>
    <dgm:pt modelId="{4DFF2739-EA57-40A3-844C-531C987AB56B}" type="parTrans" cxnId="{FBB2A8B8-14FD-41C7-AB19-96CD644C94C5}">
      <dgm:prSet/>
      <dgm:spPr/>
      <dgm:t>
        <a:bodyPr/>
        <a:lstStyle/>
        <a:p>
          <a:endParaRPr lang="en-US"/>
        </a:p>
      </dgm:t>
    </dgm:pt>
    <dgm:pt modelId="{C811ABD5-4450-41DC-A48A-997791C2D847}" type="sibTrans" cxnId="{FBB2A8B8-14FD-41C7-AB19-96CD644C94C5}">
      <dgm:prSet/>
      <dgm:spPr/>
      <dgm:t>
        <a:bodyPr/>
        <a:lstStyle/>
        <a:p>
          <a:endParaRPr lang="en-US"/>
        </a:p>
      </dgm:t>
    </dgm:pt>
    <dgm:pt modelId="{B5EC132F-7021-454B-9CCD-A2DF42D657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Hence, REITS are typically ignored by financial literature </a:t>
          </a:r>
          <a:endParaRPr lang="en-US" dirty="0"/>
        </a:p>
      </dgm:t>
    </dgm:pt>
    <dgm:pt modelId="{629AEBF6-4F07-6B49-BB0D-82F9C710217A}" type="parTrans" cxnId="{6633AA17-9C00-E943-A86E-BBEE9A58BAB0}">
      <dgm:prSet/>
      <dgm:spPr/>
      <dgm:t>
        <a:bodyPr/>
        <a:lstStyle/>
        <a:p>
          <a:endParaRPr lang="en-GB"/>
        </a:p>
      </dgm:t>
    </dgm:pt>
    <dgm:pt modelId="{D4C71C2E-D42C-B049-8FE3-38F50A2D30E6}" type="sibTrans" cxnId="{6633AA17-9C00-E943-A86E-BBEE9A58BAB0}">
      <dgm:prSet/>
      <dgm:spPr/>
      <dgm:t>
        <a:bodyPr/>
        <a:lstStyle/>
        <a:p>
          <a:endParaRPr lang="en-GB"/>
        </a:p>
      </dgm:t>
    </dgm:pt>
    <dgm:pt modelId="{6528A40F-4B42-406F-B86A-20822B69D38A}" type="pres">
      <dgm:prSet presAssocID="{B8401B53-DF52-4A52-9C21-DD20D306E14E}" presName="root" presStyleCnt="0">
        <dgm:presLayoutVars>
          <dgm:dir/>
          <dgm:resizeHandles val="exact"/>
        </dgm:presLayoutVars>
      </dgm:prSet>
      <dgm:spPr/>
    </dgm:pt>
    <dgm:pt modelId="{9803A407-C3B1-4B7D-ACE8-ED179DD8E620}" type="pres">
      <dgm:prSet presAssocID="{C4F1CD97-C502-4C60-88C2-A7D5AD118D0A}" presName="compNode" presStyleCnt="0"/>
      <dgm:spPr/>
    </dgm:pt>
    <dgm:pt modelId="{E0B9EBAE-6D74-47D1-A08E-2E6876EE4CD1}" type="pres">
      <dgm:prSet presAssocID="{C4F1CD97-C502-4C60-88C2-A7D5AD118D0A}" presName="iconBgRect" presStyleLbl="bgShp" presStyleIdx="0" presStyleCnt="5"/>
      <dgm:spPr/>
    </dgm:pt>
    <dgm:pt modelId="{7A1A61D2-8F0C-4FA1-9F1E-A674382C7B12}" type="pres">
      <dgm:prSet presAssocID="{C4F1CD97-C502-4C60-88C2-A7D5AD118D0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192C1AD-E599-45A0-AC30-2A098F52D637}" type="pres">
      <dgm:prSet presAssocID="{C4F1CD97-C502-4C60-88C2-A7D5AD118D0A}" presName="spaceRect" presStyleCnt="0"/>
      <dgm:spPr/>
    </dgm:pt>
    <dgm:pt modelId="{67ACE4A0-AFF7-4E9D-AB5D-69101E28CB6F}" type="pres">
      <dgm:prSet presAssocID="{C4F1CD97-C502-4C60-88C2-A7D5AD118D0A}" presName="textRect" presStyleLbl="revTx" presStyleIdx="0" presStyleCnt="5">
        <dgm:presLayoutVars>
          <dgm:chMax val="1"/>
          <dgm:chPref val="1"/>
        </dgm:presLayoutVars>
      </dgm:prSet>
      <dgm:spPr/>
    </dgm:pt>
    <dgm:pt modelId="{3A8F86C9-0882-4431-83D2-295F96B2F500}" type="pres">
      <dgm:prSet presAssocID="{ABBD257D-3D5D-4589-B8B4-AF31AD69459D}" presName="sibTrans" presStyleCnt="0"/>
      <dgm:spPr/>
    </dgm:pt>
    <dgm:pt modelId="{83FBDD9D-8B5F-4D35-B8E2-802B9F4F055C}" type="pres">
      <dgm:prSet presAssocID="{B2955942-85F1-4BE8-B575-14D70A60C401}" presName="compNode" presStyleCnt="0"/>
      <dgm:spPr/>
    </dgm:pt>
    <dgm:pt modelId="{3B6A7568-E528-416B-87B3-E369371C0964}" type="pres">
      <dgm:prSet presAssocID="{B2955942-85F1-4BE8-B575-14D70A60C401}" presName="iconBgRect" presStyleLbl="bgShp" presStyleIdx="1" presStyleCnt="5"/>
      <dgm:spPr/>
    </dgm:pt>
    <dgm:pt modelId="{A2C901D8-84ED-4C9F-90BB-84752281B2B4}" type="pres">
      <dgm:prSet presAssocID="{B2955942-85F1-4BE8-B575-14D70A60C40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39D8D89-D3B6-47CF-A024-99AE5FEB637B}" type="pres">
      <dgm:prSet presAssocID="{B2955942-85F1-4BE8-B575-14D70A60C401}" presName="spaceRect" presStyleCnt="0"/>
      <dgm:spPr/>
    </dgm:pt>
    <dgm:pt modelId="{97E0A5B3-B2D0-41A0-95C8-7B673E0B6B93}" type="pres">
      <dgm:prSet presAssocID="{B2955942-85F1-4BE8-B575-14D70A60C401}" presName="textRect" presStyleLbl="revTx" presStyleIdx="1" presStyleCnt="5">
        <dgm:presLayoutVars>
          <dgm:chMax val="1"/>
          <dgm:chPref val="1"/>
        </dgm:presLayoutVars>
      </dgm:prSet>
      <dgm:spPr/>
    </dgm:pt>
    <dgm:pt modelId="{E5606218-1DA5-4477-86CA-062D6E182349}" type="pres">
      <dgm:prSet presAssocID="{C0441821-621E-4F96-8F21-5270AFB9C66B}" presName="sibTrans" presStyleCnt="0"/>
      <dgm:spPr/>
    </dgm:pt>
    <dgm:pt modelId="{7F418D5F-1DD7-4718-9016-90DAD2961D0D}" type="pres">
      <dgm:prSet presAssocID="{C6629D68-3C9D-4337-A098-F64D431EBAFB}" presName="compNode" presStyleCnt="0"/>
      <dgm:spPr/>
    </dgm:pt>
    <dgm:pt modelId="{2A0FBF87-DB13-4CC0-A68D-67BC37B02B63}" type="pres">
      <dgm:prSet presAssocID="{C6629D68-3C9D-4337-A098-F64D431EBAFB}" presName="iconBgRect" presStyleLbl="bgShp" presStyleIdx="2" presStyleCnt="5"/>
      <dgm:spPr/>
    </dgm:pt>
    <dgm:pt modelId="{BA8A0F97-6F84-4AE6-808C-EBDD1AF87EAC}" type="pres">
      <dgm:prSet presAssocID="{C6629D68-3C9D-4337-A098-F64D431EBA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C7329C9-533B-434E-A902-09E7CED4530F}" type="pres">
      <dgm:prSet presAssocID="{C6629D68-3C9D-4337-A098-F64D431EBAFB}" presName="spaceRect" presStyleCnt="0"/>
      <dgm:spPr/>
    </dgm:pt>
    <dgm:pt modelId="{AAB7E2FA-1AED-44F7-B774-FFBB5C063148}" type="pres">
      <dgm:prSet presAssocID="{C6629D68-3C9D-4337-A098-F64D431EBAFB}" presName="textRect" presStyleLbl="revTx" presStyleIdx="2" presStyleCnt="5">
        <dgm:presLayoutVars>
          <dgm:chMax val="1"/>
          <dgm:chPref val="1"/>
        </dgm:presLayoutVars>
      </dgm:prSet>
      <dgm:spPr/>
    </dgm:pt>
    <dgm:pt modelId="{CA27B56E-92A6-4B38-BF32-A7BC4FA86E9B}" type="pres">
      <dgm:prSet presAssocID="{BA1B2651-B008-48B7-BEEA-912EE8277094}" presName="sibTrans" presStyleCnt="0"/>
      <dgm:spPr/>
    </dgm:pt>
    <dgm:pt modelId="{6B7CDF69-CA2F-40EE-AAC2-ACAD0F001D58}" type="pres">
      <dgm:prSet presAssocID="{CC81C4BB-6C0B-4EE5-9C50-D74BFCC42CDD}" presName="compNode" presStyleCnt="0"/>
      <dgm:spPr/>
    </dgm:pt>
    <dgm:pt modelId="{A9B50A96-D3E6-4B77-AA4B-6DD102BDB47C}" type="pres">
      <dgm:prSet presAssocID="{CC81C4BB-6C0B-4EE5-9C50-D74BFCC42CDD}" presName="iconBgRect" presStyleLbl="bgShp" presStyleIdx="3" presStyleCnt="5"/>
      <dgm:spPr/>
    </dgm:pt>
    <dgm:pt modelId="{EB05098C-4DD8-47BE-B7BA-EC5F406734C0}" type="pres">
      <dgm:prSet presAssocID="{CC81C4BB-6C0B-4EE5-9C50-D74BFCC42CDD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A773E21-10C7-452F-89EF-CFE1B6E34DF4}" type="pres">
      <dgm:prSet presAssocID="{CC81C4BB-6C0B-4EE5-9C50-D74BFCC42CDD}" presName="spaceRect" presStyleCnt="0"/>
      <dgm:spPr/>
    </dgm:pt>
    <dgm:pt modelId="{F6B040DD-C342-4625-A79D-C1DD2D4FB144}" type="pres">
      <dgm:prSet presAssocID="{CC81C4BB-6C0B-4EE5-9C50-D74BFCC42CDD}" presName="textRect" presStyleLbl="revTx" presStyleIdx="3" presStyleCnt="5">
        <dgm:presLayoutVars>
          <dgm:chMax val="1"/>
          <dgm:chPref val="1"/>
        </dgm:presLayoutVars>
      </dgm:prSet>
      <dgm:spPr/>
    </dgm:pt>
    <dgm:pt modelId="{40978B94-D8D9-2340-A273-5860104493C8}" type="pres">
      <dgm:prSet presAssocID="{C811ABD5-4450-41DC-A48A-997791C2D847}" presName="sibTrans" presStyleCnt="0"/>
      <dgm:spPr/>
    </dgm:pt>
    <dgm:pt modelId="{55064162-7F09-3D4F-91CD-86B695CBF76F}" type="pres">
      <dgm:prSet presAssocID="{B5EC132F-7021-454B-9CCD-A2DF42D65730}" presName="compNode" presStyleCnt="0"/>
      <dgm:spPr/>
    </dgm:pt>
    <dgm:pt modelId="{7F115969-EADB-CA4F-B389-A5F75F88BA56}" type="pres">
      <dgm:prSet presAssocID="{B5EC132F-7021-454B-9CCD-A2DF42D65730}" presName="iconBgRect" presStyleLbl="bgShp" presStyleIdx="4" presStyleCnt="5"/>
      <dgm:spPr/>
    </dgm:pt>
    <dgm:pt modelId="{7BC0C422-58CB-5C45-BF6F-1CC77764B006}" type="pres">
      <dgm:prSet presAssocID="{B5EC132F-7021-454B-9CCD-A2DF42D6573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ngry face outline outline"/>
        </a:ext>
      </dgm:extLst>
    </dgm:pt>
    <dgm:pt modelId="{A29A509B-7D39-EA49-95C2-248B4FB29801}" type="pres">
      <dgm:prSet presAssocID="{B5EC132F-7021-454B-9CCD-A2DF42D65730}" presName="spaceRect" presStyleCnt="0"/>
      <dgm:spPr/>
    </dgm:pt>
    <dgm:pt modelId="{BD685C10-01F1-E840-A48A-6318479B9B72}" type="pres">
      <dgm:prSet presAssocID="{B5EC132F-7021-454B-9CCD-A2DF42D6573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633AA17-9C00-E943-A86E-BBEE9A58BAB0}" srcId="{B8401B53-DF52-4A52-9C21-DD20D306E14E}" destId="{B5EC132F-7021-454B-9CCD-A2DF42D65730}" srcOrd="4" destOrd="0" parTransId="{629AEBF6-4F07-6B49-BB0D-82F9C710217A}" sibTransId="{D4C71C2E-D42C-B049-8FE3-38F50A2D30E6}"/>
    <dgm:cxn modelId="{102BAF3D-4FA8-F245-BB54-C39C9837EA9B}" type="presOf" srcId="{C4F1CD97-C502-4C60-88C2-A7D5AD118D0A}" destId="{67ACE4A0-AFF7-4E9D-AB5D-69101E28CB6F}" srcOrd="0" destOrd="0" presId="urn:microsoft.com/office/officeart/2018/5/layout/IconCircleLabelList"/>
    <dgm:cxn modelId="{8B63F448-3795-4362-8A68-FE27A6DA3113}" srcId="{B8401B53-DF52-4A52-9C21-DD20D306E14E}" destId="{C6629D68-3C9D-4337-A098-F64D431EBAFB}" srcOrd="2" destOrd="0" parTransId="{9B10CDF4-9A94-475E-B6FC-91362FD80ACB}" sibTransId="{BA1B2651-B008-48B7-BEEA-912EE8277094}"/>
    <dgm:cxn modelId="{8C3C306F-91D0-664D-A3EA-97D417F9CDE2}" type="presOf" srcId="{C6629D68-3C9D-4337-A098-F64D431EBAFB}" destId="{AAB7E2FA-1AED-44F7-B774-FFBB5C063148}" srcOrd="0" destOrd="0" presId="urn:microsoft.com/office/officeart/2018/5/layout/IconCircleLabelList"/>
    <dgm:cxn modelId="{0D97FB8E-AC09-BD42-AB26-FC2AA8C194C0}" type="presOf" srcId="{B8401B53-DF52-4A52-9C21-DD20D306E14E}" destId="{6528A40F-4B42-406F-B86A-20822B69D38A}" srcOrd="0" destOrd="0" presId="urn:microsoft.com/office/officeart/2018/5/layout/IconCircleLabelList"/>
    <dgm:cxn modelId="{FBB2A8B8-14FD-41C7-AB19-96CD644C94C5}" srcId="{B8401B53-DF52-4A52-9C21-DD20D306E14E}" destId="{CC81C4BB-6C0B-4EE5-9C50-D74BFCC42CDD}" srcOrd="3" destOrd="0" parTransId="{4DFF2739-EA57-40A3-844C-531C987AB56B}" sibTransId="{C811ABD5-4450-41DC-A48A-997791C2D847}"/>
    <dgm:cxn modelId="{D725CECF-ADB0-CD40-83F0-60B62C2FEF7C}" type="presOf" srcId="{CC81C4BB-6C0B-4EE5-9C50-D74BFCC42CDD}" destId="{F6B040DD-C342-4625-A79D-C1DD2D4FB144}" srcOrd="0" destOrd="0" presId="urn:microsoft.com/office/officeart/2018/5/layout/IconCircleLabelList"/>
    <dgm:cxn modelId="{02D2E6CF-4628-9342-9674-41885C96113B}" type="presOf" srcId="{B2955942-85F1-4BE8-B575-14D70A60C401}" destId="{97E0A5B3-B2D0-41A0-95C8-7B673E0B6B93}" srcOrd="0" destOrd="0" presId="urn:microsoft.com/office/officeart/2018/5/layout/IconCircleLabelList"/>
    <dgm:cxn modelId="{4E805AD5-3897-DD43-A089-A831781A5D8D}" type="presOf" srcId="{B5EC132F-7021-454B-9CCD-A2DF42D65730}" destId="{BD685C10-01F1-E840-A48A-6318479B9B72}" srcOrd="0" destOrd="0" presId="urn:microsoft.com/office/officeart/2018/5/layout/IconCircleLabelList"/>
    <dgm:cxn modelId="{768597F5-747C-462A-83B3-A654D7AE4270}" srcId="{B8401B53-DF52-4A52-9C21-DD20D306E14E}" destId="{C4F1CD97-C502-4C60-88C2-A7D5AD118D0A}" srcOrd="0" destOrd="0" parTransId="{5DA2E70A-BA37-4920-A332-5C6989FA1B0E}" sibTransId="{ABBD257D-3D5D-4589-B8B4-AF31AD69459D}"/>
    <dgm:cxn modelId="{8CB59CFD-E8C5-413B-8386-EE6CD042E562}" srcId="{B8401B53-DF52-4A52-9C21-DD20D306E14E}" destId="{B2955942-85F1-4BE8-B575-14D70A60C401}" srcOrd="1" destOrd="0" parTransId="{5790826D-504C-49D2-8C71-D29C35491EDA}" sibTransId="{C0441821-621E-4F96-8F21-5270AFB9C66B}"/>
    <dgm:cxn modelId="{BE77291B-D4E0-6D4D-81A0-A79216A3548E}" type="presParOf" srcId="{6528A40F-4B42-406F-B86A-20822B69D38A}" destId="{9803A407-C3B1-4B7D-ACE8-ED179DD8E620}" srcOrd="0" destOrd="0" presId="urn:microsoft.com/office/officeart/2018/5/layout/IconCircleLabelList"/>
    <dgm:cxn modelId="{FB562602-8AF1-E14D-88CA-3A8C2ACE6D92}" type="presParOf" srcId="{9803A407-C3B1-4B7D-ACE8-ED179DD8E620}" destId="{E0B9EBAE-6D74-47D1-A08E-2E6876EE4CD1}" srcOrd="0" destOrd="0" presId="urn:microsoft.com/office/officeart/2018/5/layout/IconCircleLabelList"/>
    <dgm:cxn modelId="{532B25AC-196F-8749-BC55-6326B21AB7FE}" type="presParOf" srcId="{9803A407-C3B1-4B7D-ACE8-ED179DD8E620}" destId="{7A1A61D2-8F0C-4FA1-9F1E-A674382C7B12}" srcOrd="1" destOrd="0" presId="urn:microsoft.com/office/officeart/2018/5/layout/IconCircleLabelList"/>
    <dgm:cxn modelId="{EA605F1B-47A1-4B43-A438-BB645558E406}" type="presParOf" srcId="{9803A407-C3B1-4B7D-ACE8-ED179DD8E620}" destId="{0192C1AD-E599-45A0-AC30-2A098F52D637}" srcOrd="2" destOrd="0" presId="urn:microsoft.com/office/officeart/2018/5/layout/IconCircleLabelList"/>
    <dgm:cxn modelId="{CA9E8CE2-B516-8C40-86DE-7F50C25136DC}" type="presParOf" srcId="{9803A407-C3B1-4B7D-ACE8-ED179DD8E620}" destId="{67ACE4A0-AFF7-4E9D-AB5D-69101E28CB6F}" srcOrd="3" destOrd="0" presId="urn:microsoft.com/office/officeart/2018/5/layout/IconCircleLabelList"/>
    <dgm:cxn modelId="{F506BA6B-04CC-1240-A741-5017357B9940}" type="presParOf" srcId="{6528A40F-4B42-406F-B86A-20822B69D38A}" destId="{3A8F86C9-0882-4431-83D2-295F96B2F500}" srcOrd="1" destOrd="0" presId="urn:microsoft.com/office/officeart/2018/5/layout/IconCircleLabelList"/>
    <dgm:cxn modelId="{EA675022-9F0B-EF47-8F5B-D142E9C65733}" type="presParOf" srcId="{6528A40F-4B42-406F-B86A-20822B69D38A}" destId="{83FBDD9D-8B5F-4D35-B8E2-802B9F4F055C}" srcOrd="2" destOrd="0" presId="urn:microsoft.com/office/officeart/2018/5/layout/IconCircleLabelList"/>
    <dgm:cxn modelId="{7F6617CB-EDC3-1648-A27B-A7F71820ACD8}" type="presParOf" srcId="{83FBDD9D-8B5F-4D35-B8E2-802B9F4F055C}" destId="{3B6A7568-E528-416B-87B3-E369371C0964}" srcOrd="0" destOrd="0" presId="urn:microsoft.com/office/officeart/2018/5/layout/IconCircleLabelList"/>
    <dgm:cxn modelId="{1260E8DE-C167-3141-B1BB-814DBB758342}" type="presParOf" srcId="{83FBDD9D-8B5F-4D35-B8E2-802B9F4F055C}" destId="{A2C901D8-84ED-4C9F-90BB-84752281B2B4}" srcOrd="1" destOrd="0" presId="urn:microsoft.com/office/officeart/2018/5/layout/IconCircleLabelList"/>
    <dgm:cxn modelId="{E259D2E8-7827-0548-A026-65BCE3EC1F18}" type="presParOf" srcId="{83FBDD9D-8B5F-4D35-B8E2-802B9F4F055C}" destId="{239D8D89-D3B6-47CF-A024-99AE5FEB637B}" srcOrd="2" destOrd="0" presId="urn:microsoft.com/office/officeart/2018/5/layout/IconCircleLabelList"/>
    <dgm:cxn modelId="{E8816089-0E03-5D48-88CE-8A17515A2E8A}" type="presParOf" srcId="{83FBDD9D-8B5F-4D35-B8E2-802B9F4F055C}" destId="{97E0A5B3-B2D0-41A0-95C8-7B673E0B6B93}" srcOrd="3" destOrd="0" presId="urn:microsoft.com/office/officeart/2018/5/layout/IconCircleLabelList"/>
    <dgm:cxn modelId="{AE23D9EB-C4F5-DB46-AAAC-6F7DCE10A80D}" type="presParOf" srcId="{6528A40F-4B42-406F-B86A-20822B69D38A}" destId="{E5606218-1DA5-4477-86CA-062D6E182349}" srcOrd="3" destOrd="0" presId="urn:microsoft.com/office/officeart/2018/5/layout/IconCircleLabelList"/>
    <dgm:cxn modelId="{E2D60B7A-DA2B-3C46-8103-C1F030CA5ACF}" type="presParOf" srcId="{6528A40F-4B42-406F-B86A-20822B69D38A}" destId="{7F418D5F-1DD7-4718-9016-90DAD2961D0D}" srcOrd="4" destOrd="0" presId="urn:microsoft.com/office/officeart/2018/5/layout/IconCircleLabelList"/>
    <dgm:cxn modelId="{8BA35BD5-5767-4F47-903D-3BF28368B22D}" type="presParOf" srcId="{7F418D5F-1DD7-4718-9016-90DAD2961D0D}" destId="{2A0FBF87-DB13-4CC0-A68D-67BC37B02B63}" srcOrd="0" destOrd="0" presId="urn:microsoft.com/office/officeart/2018/5/layout/IconCircleLabelList"/>
    <dgm:cxn modelId="{341B1726-BCB3-4440-B2BB-3E50ED04A642}" type="presParOf" srcId="{7F418D5F-1DD7-4718-9016-90DAD2961D0D}" destId="{BA8A0F97-6F84-4AE6-808C-EBDD1AF87EAC}" srcOrd="1" destOrd="0" presId="urn:microsoft.com/office/officeart/2018/5/layout/IconCircleLabelList"/>
    <dgm:cxn modelId="{26AE4F92-CE52-D442-984E-FA5CB313DA72}" type="presParOf" srcId="{7F418D5F-1DD7-4718-9016-90DAD2961D0D}" destId="{BC7329C9-533B-434E-A902-09E7CED4530F}" srcOrd="2" destOrd="0" presId="urn:microsoft.com/office/officeart/2018/5/layout/IconCircleLabelList"/>
    <dgm:cxn modelId="{FE231AD9-C054-1649-BE1E-6272D7F72950}" type="presParOf" srcId="{7F418D5F-1DD7-4718-9016-90DAD2961D0D}" destId="{AAB7E2FA-1AED-44F7-B774-FFBB5C063148}" srcOrd="3" destOrd="0" presId="urn:microsoft.com/office/officeart/2018/5/layout/IconCircleLabelList"/>
    <dgm:cxn modelId="{07D6898F-50FF-6249-B729-F7FDB215D874}" type="presParOf" srcId="{6528A40F-4B42-406F-B86A-20822B69D38A}" destId="{CA27B56E-92A6-4B38-BF32-A7BC4FA86E9B}" srcOrd="5" destOrd="0" presId="urn:microsoft.com/office/officeart/2018/5/layout/IconCircleLabelList"/>
    <dgm:cxn modelId="{A34F6E4A-5F6E-AE4D-BAFA-71B0834B2AA9}" type="presParOf" srcId="{6528A40F-4B42-406F-B86A-20822B69D38A}" destId="{6B7CDF69-CA2F-40EE-AAC2-ACAD0F001D58}" srcOrd="6" destOrd="0" presId="urn:microsoft.com/office/officeart/2018/5/layout/IconCircleLabelList"/>
    <dgm:cxn modelId="{6CF63BD9-FBEA-694F-8FA3-EC7605A3C6BD}" type="presParOf" srcId="{6B7CDF69-CA2F-40EE-AAC2-ACAD0F001D58}" destId="{A9B50A96-D3E6-4B77-AA4B-6DD102BDB47C}" srcOrd="0" destOrd="0" presId="urn:microsoft.com/office/officeart/2018/5/layout/IconCircleLabelList"/>
    <dgm:cxn modelId="{031B0230-C01A-3B4C-9026-1E68BE4E12A7}" type="presParOf" srcId="{6B7CDF69-CA2F-40EE-AAC2-ACAD0F001D58}" destId="{EB05098C-4DD8-47BE-B7BA-EC5F406734C0}" srcOrd="1" destOrd="0" presId="urn:microsoft.com/office/officeart/2018/5/layout/IconCircleLabelList"/>
    <dgm:cxn modelId="{39C8BDAC-D4D7-8941-8B07-3F2895269F16}" type="presParOf" srcId="{6B7CDF69-CA2F-40EE-AAC2-ACAD0F001D58}" destId="{6A773E21-10C7-452F-89EF-CFE1B6E34DF4}" srcOrd="2" destOrd="0" presId="urn:microsoft.com/office/officeart/2018/5/layout/IconCircleLabelList"/>
    <dgm:cxn modelId="{B374F9C6-BD9F-4445-89F4-4FC050928677}" type="presParOf" srcId="{6B7CDF69-CA2F-40EE-AAC2-ACAD0F001D58}" destId="{F6B040DD-C342-4625-A79D-C1DD2D4FB144}" srcOrd="3" destOrd="0" presId="urn:microsoft.com/office/officeart/2018/5/layout/IconCircleLabelList"/>
    <dgm:cxn modelId="{89461256-C423-E744-849D-DE7972E34CE8}" type="presParOf" srcId="{6528A40F-4B42-406F-B86A-20822B69D38A}" destId="{40978B94-D8D9-2340-A273-5860104493C8}" srcOrd="7" destOrd="0" presId="urn:microsoft.com/office/officeart/2018/5/layout/IconCircleLabelList"/>
    <dgm:cxn modelId="{2B4272C9-4469-1944-954C-40DB3FEFCE4C}" type="presParOf" srcId="{6528A40F-4B42-406F-B86A-20822B69D38A}" destId="{55064162-7F09-3D4F-91CD-86B695CBF76F}" srcOrd="8" destOrd="0" presId="urn:microsoft.com/office/officeart/2018/5/layout/IconCircleLabelList"/>
    <dgm:cxn modelId="{AC258093-7B8A-BF4D-84D3-B71FE5374B56}" type="presParOf" srcId="{55064162-7F09-3D4F-91CD-86B695CBF76F}" destId="{7F115969-EADB-CA4F-B389-A5F75F88BA56}" srcOrd="0" destOrd="0" presId="urn:microsoft.com/office/officeart/2018/5/layout/IconCircleLabelList"/>
    <dgm:cxn modelId="{8767E093-EFF7-2341-B6EE-CAF83F9A7AD6}" type="presParOf" srcId="{55064162-7F09-3D4F-91CD-86B695CBF76F}" destId="{7BC0C422-58CB-5C45-BF6F-1CC77764B006}" srcOrd="1" destOrd="0" presId="urn:microsoft.com/office/officeart/2018/5/layout/IconCircleLabelList"/>
    <dgm:cxn modelId="{E9F7989D-7EB9-1D41-8495-211692434D78}" type="presParOf" srcId="{55064162-7F09-3D4F-91CD-86B695CBF76F}" destId="{A29A509B-7D39-EA49-95C2-248B4FB29801}" srcOrd="2" destOrd="0" presId="urn:microsoft.com/office/officeart/2018/5/layout/IconCircleLabelList"/>
    <dgm:cxn modelId="{0040DA61-8F7A-5F4D-8C3C-10EF9854A03E}" type="presParOf" srcId="{55064162-7F09-3D4F-91CD-86B695CBF76F}" destId="{BD685C10-01F1-E840-A48A-6318479B9B7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A0B04A-6D72-4D39-9B71-F95672133F7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6ED632-5C42-43D2-A65A-6B26E4F348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94 stock-level features</a:t>
          </a:r>
          <a:endParaRPr lang="en-US"/>
        </a:p>
      </dgm:t>
    </dgm:pt>
    <dgm:pt modelId="{974316E4-F68B-482C-8B3D-8828741C7C71}" type="parTrans" cxnId="{0CDCDCA3-B2F0-4144-A0A1-CBA2E1D1D5C5}">
      <dgm:prSet/>
      <dgm:spPr/>
      <dgm:t>
        <a:bodyPr/>
        <a:lstStyle/>
        <a:p>
          <a:endParaRPr lang="en-US"/>
        </a:p>
      </dgm:t>
    </dgm:pt>
    <dgm:pt modelId="{F0A0235D-9B3C-4100-AD10-C041ED5458FE}" type="sibTrans" cxnId="{0CDCDCA3-B2F0-4144-A0A1-CBA2E1D1D5C5}">
      <dgm:prSet/>
      <dgm:spPr/>
      <dgm:t>
        <a:bodyPr/>
        <a:lstStyle/>
        <a:p>
          <a:endParaRPr lang="en-US"/>
        </a:p>
      </dgm:t>
    </dgm:pt>
    <dgm:pt modelId="{2915712F-9C39-4E7B-9A7A-F27FF1BFF6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15 machine-learning models</a:t>
          </a:r>
          <a:endParaRPr lang="en-US"/>
        </a:p>
      </dgm:t>
    </dgm:pt>
    <dgm:pt modelId="{2DE3F2C2-703C-4698-B9C4-E66C654578CF}" type="parTrans" cxnId="{5FFE616A-43D8-4943-84AB-5ACC53D4CA64}">
      <dgm:prSet/>
      <dgm:spPr/>
      <dgm:t>
        <a:bodyPr/>
        <a:lstStyle/>
        <a:p>
          <a:endParaRPr lang="en-US"/>
        </a:p>
      </dgm:t>
    </dgm:pt>
    <dgm:pt modelId="{452A72D4-F0B9-4AEC-8929-E0FAF9B9FC4D}" type="sibTrans" cxnId="{5FFE616A-43D8-4943-84AB-5ACC53D4CA64}">
      <dgm:prSet/>
      <dgm:spPr/>
      <dgm:t>
        <a:bodyPr/>
        <a:lstStyle/>
        <a:p>
          <a:endParaRPr lang="en-US"/>
        </a:p>
      </dgm:t>
    </dgm:pt>
    <dgm:pt modelId="{DF68D058-3F50-4E14-AC94-6208606320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Plenty of sweat, blood and pain</a:t>
          </a:r>
          <a:endParaRPr lang="en-US"/>
        </a:p>
      </dgm:t>
    </dgm:pt>
    <dgm:pt modelId="{8AC62D82-C565-4019-B12C-3D21E2CFAD57}" type="parTrans" cxnId="{3A2B06A8-425D-4112-94FD-CA0BB3701349}">
      <dgm:prSet/>
      <dgm:spPr/>
      <dgm:t>
        <a:bodyPr/>
        <a:lstStyle/>
        <a:p>
          <a:endParaRPr lang="en-US"/>
        </a:p>
      </dgm:t>
    </dgm:pt>
    <dgm:pt modelId="{1C154BB1-F42C-4142-B3A7-E8742D0E67EA}" type="sibTrans" cxnId="{3A2B06A8-425D-4112-94FD-CA0BB3701349}">
      <dgm:prSet/>
      <dgm:spPr/>
      <dgm:t>
        <a:bodyPr/>
        <a:lstStyle/>
        <a:p>
          <a:endParaRPr lang="en-US"/>
        </a:p>
      </dgm:t>
    </dgm:pt>
    <dgm:pt modelId="{9A27DD31-4D88-4D2D-A002-D0E0B75CC3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…including a total hard disk wipeout</a:t>
          </a:r>
          <a:endParaRPr lang="en-US"/>
        </a:p>
      </dgm:t>
    </dgm:pt>
    <dgm:pt modelId="{DA061421-3C11-4CF3-8ACC-022BB72EC493}" type="parTrans" cxnId="{0D3C14E8-C948-4AB7-A731-5200A3BA228A}">
      <dgm:prSet/>
      <dgm:spPr/>
      <dgm:t>
        <a:bodyPr/>
        <a:lstStyle/>
        <a:p>
          <a:endParaRPr lang="en-US"/>
        </a:p>
      </dgm:t>
    </dgm:pt>
    <dgm:pt modelId="{F13B0C63-D89C-489A-B893-A5C324D11095}" type="sibTrans" cxnId="{0D3C14E8-C948-4AB7-A731-5200A3BA228A}">
      <dgm:prSet/>
      <dgm:spPr/>
      <dgm:t>
        <a:bodyPr/>
        <a:lstStyle/>
        <a:p>
          <a:endParaRPr lang="en-US"/>
        </a:p>
      </dgm:t>
    </dgm:pt>
    <dgm:pt modelId="{A2944CE5-7A4F-4326-9626-6A4DFEDFBC65}" type="pres">
      <dgm:prSet presAssocID="{B9A0B04A-6D72-4D39-9B71-F95672133F73}" presName="root" presStyleCnt="0">
        <dgm:presLayoutVars>
          <dgm:dir/>
          <dgm:resizeHandles val="exact"/>
        </dgm:presLayoutVars>
      </dgm:prSet>
      <dgm:spPr/>
    </dgm:pt>
    <dgm:pt modelId="{0F03773F-8E87-42FE-BAF9-02636DA621A9}" type="pres">
      <dgm:prSet presAssocID="{276ED632-5C42-43D2-A65A-6B26E4F3483E}" presName="compNode" presStyleCnt="0"/>
      <dgm:spPr/>
    </dgm:pt>
    <dgm:pt modelId="{2E398EAD-0837-4D18-A8D6-805E63DA79DA}" type="pres">
      <dgm:prSet presAssocID="{276ED632-5C42-43D2-A65A-6B26E4F3483E}" presName="bgRect" presStyleLbl="bgShp" presStyleIdx="0" presStyleCnt="4"/>
      <dgm:spPr/>
    </dgm:pt>
    <dgm:pt modelId="{ED879F6D-0172-4A28-AEF9-E7FBDC568AA6}" type="pres">
      <dgm:prSet presAssocID="{276ED632-5C42-43D2-A65A-6B26E4F3483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5DBD881-EEA3-4CEF-A603-5800FD8C4F33}" type="pres">
      <dgm:prSet presAssocID="{276ED632-5C42-43D2-A65A-6B26E4F3483E}" presName="spaceRect" presStyleCnt="0"/>
      <dgm:spPr/>
    </dgm:pt>
    <dgm:pt modelId="{05C73CC5-F0FC-4F4D-B85C-718F14332262}" type="pres">
      <dgm:prSet presAssocID="{276ED632-5C42-43D2-A65A-6B26E4F3483E}" presName="parTx" presStyleLbl="revTx" presStyleIdx="0" presStyleCnt="4">
        <dgm:presLayoutVars>
          <dgm:chMax val="0"/>
          <dgm:chPref val="0"/>
        </dgm:presLayoutVars>
      </dgm:prSet>
      <dgm:spPr/>
    </dgm:pt>
    <dgm:pt modelId="{B1AA37EF-F70A-4F98-A552-3683C957B2E4}" type="pres">
      <dgm:prSet presAssocID="{F0A0235D-9B3C-4100-AD10-C041ED5458FE}" presName="sibTrans" presStyleCnt="0"/>
      <dgm:spPr/>
    </dgm:pt>
    <dgm:pt modelId="{AB163798-D04A-4EB3-9E0F-31E07C01DBD5}" type="pres">
      <dgm:prSet presAssocID="{2915712F-9C39-4E7B-9A7A-F27FF1BFF6A3}" presName="compNode" presStyleCnt="0"/>
      <dgm:spPr/>
    </dgm:pt>
    <dgm:pt modelId="{73F7A9DD-8E5D-4CD6-88A6-E80700FFF22A}" type="pres">
      <dgm:prSet presAssocID="{2915712F-9C39-4E7B-9A7A-F27FF1BFF6A3}" presName="bgRect" presStyleLbl="bgShp" presStyleIdx="1" presStyleCnt="4"/>
      <dgm:spPr/>
    </dgm:pt>
    <dgm:pt modelId="{F9267A25-DEDF-47C9-B64E-CD9D2A07089C}" type="pres">
      <dgm:prSet presAssocID="{2915712F-9C39-4E7B-9A7A-F27FF1BFF6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A4F7FD1-77FD-4D18-85BF-42D969E60D74}" type="pres">
      <dgm:prSet presAssocID="{2915712F-9C39-4E7B-9A7A-F27FF1BFF6A3}" presName="spaceRect" presStyleCnt="0"/>
      <dgm:spPr/>
    </dgm:pt>
    <dgm:pt modelId="{FE44FFEE-F7BB-4FAF-986B-71DEFBB5DA5F}" type="pres">
      <dgm:prSet presAssocID="{2915712F-9C39-4E7B-9A7A-F27FF1BFF6A3}" presName="parTx" presStyleLbl="revTx" presStyleIdx="1" presStyleCnt="4">
        <dgm:presLayoutVars>
          <dgm:chMax val="0"/>
          <dgm:chPref val="0"/>
        </dgm:presLayoutVars>
      </dgm:prSet>
      <dgm:spPr/>
    </dgm:pt>
    <dgm:pt modelId="{F83C215D-B04E-4A80-AD1C-96DBE1391665}" type="pres">
      <dgm:prSet presAssocID="{452A72D4-F0B9-4AEC-8929-E0FAF9B9FC4D}" presName="sibTrans" presStyleCnt="0"/>
      <dgm:spPr/>
    </dgm:pt>
    <dgm:pt modelId="{CE2F8F5F-AE7E-4B60-B79B-BD12E7C76DFB}" type="pres">
      <dgm:prSet presAssocID="{DF68D058-3F50-4E14-AC94-62086063200F}" presName="compNode" presStyleCnt="0"/>
      <dgm:spPr/>
    </dgm:pt>
    <dgm:pt modelId="{14F12E19-2104-4566-9D59-A85D3C978FB5}" type="pres">
      <dgm:prSet presAssocID="{DF68D058-3F50-4E14-AC94-62086063200F}" presName="bgRect" presStyleLbl="bgShp" presStyleIdx="2" presStyleCnt="4"/>
      <dgm:spPr/>
    </dgm:pt>
    <dgm:pt modelId="{06034747-4B7E-4CD8-BEA8-A21B828330F2}" type="pres">
      <dgm:prSet presAssocID="{DF68D058-3F50-4E14-AC94-6208606320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cle Arm"/>
        </a:ext>
      </dgm:extLst>
    </dgm:pt>
    <dgm:pt modelId="{55AF6814-FCEC-4620-A7A1-D45B7C9E33B1}" type="pres">
      <dgm:prSet presAssocID="{DF68D058-3F50-4E14-AC94-62086063200F}" presName="spaceRect" presStyleCnt="0"/>
      <dgm:spPr/>
    </dgm:pt>
    <dgm:pt modelId="{4EA1068E-09AC-4945-A0DC-A6776A9EB4FC}" type="pres">
      <dgm:prSet presAssocID="{DF68D058-3F50-4E14-AC94-62086063200F}" presName="parTx" presStyleLbl="revTx" presStyleIdx="2" presStyleCnt="4">
        <dgm:presLayoutVars>
          <dgm:chMax val="0"/>
          <dgm:chPref val="0"/>
        </dgm:presLayoutVars>
      </dgm:prSet>
      <dgm:spPr/>
    </dgm:pt>
    <dgm:pt modelId="{5E690752-7864-483C-B50A-1EDC7A2F8AD9}" type="pres">
      <dgm:prSet presAssocID="{1C154BB1-F42C-4142-B3A7-E8742D0E67EA}" presName="sibTrans" presStyleCnt="0"/>
      <dgm:spPr/>
    </dgm:pt>
    <dgm:pt modelId="{2C0513E2-C3BA-4802-AA9C-80708A9554A4}" type="pres">
      <dgm:prSet presAssocID="{9A27DD31-4D88-4D2D-A002-D0E0B75CC348}" presName="compNode" presStyleCnt="0"/>
      <dgm:spPr/>
    </dgm:pt>
    <dgm:pt modelId="{1DF2B9FF-F0A7-4E03-9E17-2677F1BDD608}" type="pres">
      <dgm:prSet presAssocID="{9A27DD31-4D88-4D2D-A002-D0E0B75CC348}" presName="bgRect" presStyleLbl="bgShp" presStyleIdx="3" presStyleCnt="4"/>
      <dgm:spPr/>
    </dgm:pt>
    <dgm:pt modelId="{A1131A99-BD90-4D19-A3DB-8F732D633C2D}" type="pres">
      <dgm:prSet presAssocID="{9A27DD31-4D88-4D2D-A002-D0E0B75CC3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295A6D5D-7B03-4FFB-B28A-C543FBF561DB}" type="pres">
      <dgm:prSet presAssocID="{9A27DD31-4D88-4D2D-A002-D0E0B75CC348}" presName="spaceRect" presStyleCnt="0"/>
      <dgm:spPr/>
    </dgm:pt>
    <dgm:pt modelId="{4FC783AD-B433-484E-8F4A-A7406F0CF999}" type="pres">
      <dgm:prSet presAssocID="{9A27DD31-4D88-4D2D-A002-D0E0B75CC3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7691A00-ACBD-40EA-9A70-B5CF69EBED98}" type="presOf" srcId="{B9A0B04A-6D72-4D39-9B71-F95672133F73}" destId="{A2944CE5-7A4F-4326-9626-6A4DFEDFBC65}" srcOrd="0" destOrd="0" presId="urn:microsoft.com/office/officeart/2018/2/layout/IconVerticalSolidList"/>
    <dgm:cxn modelId="{25B36C3B-AE1C-4F66-BCF0-E875AF63BDA8}" type="presOf" srcId="{DF68D058-3F50-4E14-AC94-62086063200F}" destId="{4EA1068E-09AC-4945-A0DC-A6776A9EB4FC}" srcOrd="0" destOrd="0" presId="urn:microsoft.com/office/officeart/2018/2/layout/IconVerticalSolidList"/>
    <dgm:cxn modelId="{5FFE616A-43D8-4943-84AB-5ACC53D4CA64}" srcId="{B9A0B04A-6D72-4D39-9B71-F95672133F73}" destId="{2915712F-9C39-4E7B-9A7A-F27FF1BFF6A3}" srcOrd="1" destOrd="0" parTransId="{2DE3F2C2-703C-4698-B9C4-E66C654578CF}" sibTransId="{452A72D4-F0B9-4AEC-8929-E0FAF9B9FC4D}"/>
    <dgm:cxn modelId="{AF7EC572-20CD-4554-8DD2-5CAFA0E56FAD}" type="presOf" srcId="{9A27DD31-4D88-4D2D-A002-D0E0B75CC348}" destId="{4FC783AD-B433-484E-8F4A-A7406F0CF999}" srcOrd="0" destOrd="0" presId="urn:microsoft.com/office/officeart/2018/2/layout/IconVerticalSolidList"/>
    <dgm:cxn modelId="{2D1B4490-3512-4B06-BC22-5E77B97FE040}" type="presOf" srcId="{2915712F-9C39-4E7B-9A7A-F27FF1BFF6A3}" destId="{FE44FFEE-F7BB-4FAF-986B-71DEFBB5DA5F}" srcOrd="0" destOrd="0" presId="urn:microsoft.com/office/officeart/2018/2/layout/IconVerticalSolidList"/>
    <dgm:cxn modelId="{0CDCDCA3-B2F0-4144-A0A1-CBA2E1D1D5C5}" srcId="{B9A0B04A-6D72-4D39-9B71-F95672133F73}" destId="{276ED632-5C42-43D2-A65A-6B26E4F3483E}" srcOrd="0" destOrd="0" parTransId="{974316E4-F68B-482C-8B3D-8828741C7C71}" sibTransId="{F0A0235D-9B3C-4100-AD10-C041ED5458FE}"/>
    <dgm:cxn modelId="{3A2B06A8-425D-4112-94FD-CA0BB3701349}" srcId="{B9A0B04A-6D72-4D39-9B71-F95672133F73}" destId="{DF68D058-3F50-4E14-AC94-62086063200F}" srcOrd="2" destOrd="0" parTransId="{8AC62D82-C565-4019-B12C-3D21E2CFAD57}" sibTransId="{1C154BB1-F42C-4142-B3A7-E8742D0E67EA}"/>
    <dgm:cxn modelId="{C2AAC1C4-DDFD-4822-8C41-A17DC5E6E34E}" type="presOf" srcId="{276ED632-5C42-43D2-A65A-6B26E4F3483E}" destId="{05C73CC5-F0FC-4F4D-B85C-718F14332262}" srcOrd="0" destOrd="0" presId="urn:microsoft.com/office/officeart/2018/2/layout/IconVerticalSolidList"/>
    <dgm:cxn modelId="{0D3C14E8-C948-4AB7-A731-5200A3BA228A}" srcId="{B9A0B04A-6D72-4D39-9B71-F95672133F73}" destId="{9A27DD31-4D88-4D2D-A002-D0E0B75CC348}" srcOrd="3" destOrd="0" parTransId="{DA061421-3C11-4CF3-8ACC-022BB72EC493}" sibTransId="{F13B0C63-D89C-489A-B893-A5C324D11095}"/>
    <dgm:cxn modelId="{0A74A88A-37F9-4C7C-9891-0D6B7E7867FC}" type="presParOf" srcId="{A2944CE5-7A4F-4326-9626-6A4DFEDFBC65}" destId="{0F03773F-8E87-42FE-BAF9-02636DA621A9}" srcOrd="0" destOrd="0" presId="urn:microsoft.com/office/officeart/2018/2/layout/IconVerticalSolidList"/>
    <dgm:cxn modelId="{3A5B834C-FFBD-4781-A1DC-A58730AAA1ED}" type="presParOf" srcId="{0F03773F-8E87-42FE-BAF9-02636DA621A9}" destId="{2E398EAD-0837-4D18-A8D6-805E63DA79DA}" srcOrd="0" destOrd="0" presId="urn:microsoft.com/office/officeart/2018/2/layout/IconVerticalSolidList"/>
    <dgm:cxn modelId="{4E493A9F-8634-429F-8B81-4B1AB2685607}" type="presParOf" srcId="{0F03773F-8E87-42FE-BAF9-02636DA621A9}" destId="{ED879F6D-0172-4A28-AEF9-E7FBDC568AA6}" srcOrd="1" destOrd="0" presId="urn:microsoft.com/office/officeart/2018/2/layout/IconVerticalSolidList"/>
    <dgm:cxn modelId="{051D9044-6052-448F-A97F-8BA9CA4B1BFD}" type="presParOf" srcId="{0F03773F-8E87-42FE-BAF9-02636DA621A9}" destId="{45DBD881-EEA3-4CEF-A603-5800FD8C4F33}" srcOrd="2" destOrd="0" presId="urn:microsoft.com/office/officeart/2018/2/layout/IconVerticalSolidList"/>
    <dgm:cxn modelId="{A3FE247D-3A39-453D-85EC-7095510BB684}" type="presParOf" srcId="{0F03773F-8E87-42FE-BAF9-02636DA621A9}" destId="{05C73CC5-F0FC-4F4D-B85C-718F14332262}" srcOrd="3" destOrd="0" presId="urn:microsoft.com/office/officeart/2018/2/layout/IconVerticalSolidList"/>
    <dgm:cxn modelId="{C421A111-8CB3-4200-85E2-635B173D1239}" type="presParOf" srcId="{A2944CE5-7A4F-4326-9626-6A4DFEDFBC65}" destId="{B1AA37EF-F70A-4F98-A552-3683C957B2E4}" srcOrd="1" destOrd="0" presId="urn:microsoft.com/office/officeart/2018/2/layout/IconVerticalSolidList"/>
    <dgm:cxn modelId="{9E8DF4AB-89A3-41FC-BC0D-7C252F400BA5}" type="presParOf" srcId="{A2944CE5-7A4F-4326-9626-6A4DFEDFBC65}" destId="{AB163798-D04A-4EB3-9E0F-31E07C01DBD5}" srcOrd="2" destOrd="0" presId="urn:microsoft.com/office/officeart/2018/2/layout/IconVerticalSolidList"/>
    <dgm:cxn modelId="{D96E96A8-A6F7-435E-9EDA-08329C55BA02}" type="presParOf" srcId="{AB163798-D04A-4EB3-9E0F-31E07C01DBD5}" destId="{73F7A9DD-8E5D-4CD6-88A6-E80700FFF22A}" srcOrd="0" destOrd="0" presId="urn:microsoft.com/office/officeart/2018/2/layout/IconVerticalSolidList"/>
    <dgm:cxn modelId="{0F0FAF87-1990-4D3D-A160-8BAF36269AE9}" type="presParOf" srcId="{AB163798-D04A-4EB3-9E0F-31E07C01DBD5}" destId="{F9267A25-DEDF-47C9-B64E-CD9D2A07089C}" srcOrd="1" destOrd="0" presId="urn:microsoft.com/office/officeart/2018/2/layout/IconVerticalSolidList"/>
    <dgm:cxn modelId="{02CEEBB0-3CF1-473A-BFCB-8A74C6171CF7}" type="presParOf" srcId="{AB163798-D04A-4EB3-9E0F-31E07C01DBD5}" destId="{DA4F7FD1-77FD-4D18-85BF-42D969E60D74}" srcOrd="2" destOrd="0" presId="urn:microsoft.com/office/officeart/2018/2/layout/IconVerticalSolidList"/>
    <dgm:cxn modelId="{292324E7-08C9-430D-B148-02138152C4D4}" type="presParOf" srcId="{AB163798-D04A-4EB3-9E0F-31E07C01DBD5}" destId="{FE44FFEE-F7BB-4FAF-986B-71DEFBB5DA5F}" srcOrd="3" destOrd="0" presId="urn:microsoft.com/office/officeart/2018/2/layout/IconVerticalSolidList"/>
    <dgm:cxn modelId="{C0BC5866-FBEB-4AF2-A896-0D4AC1E34D6D}" type="presParOf" srcId="{A2944CE5-7A4F-4326-9626-6A4DFEDFBC65}" destId="{F83C215D-B04E-4A80-AD1C-96DBE1391665}" srcOrd="3" destOrd="0" presId="urn:microsoft.com/office/officeart/2018/2/layout/IconVerticalSolidList"/>
    <dgm:cxn modelId="{5B828018-6609-4D2C-9F50-FBF1CA3372C6}" type="presParOf" srcId="{A2944CE5-7A4F-4326-9626-6A4DFEDFBC65}" destId="{CE2F8F5F-AE7E-4B60-B79B-BD12E7C76DFB}" srcOrd="4" destOrd="0" presId="urn:microsoft.com/office/officeart/2018/2/layout/IconVerticalSolidList"/>
    <dgm:cxn modelId="{402000AC-8368-4244-A408-8F6B2E3B17A6}" type="presParOf" srcId="{CE2F8F5F-AE7E-4B60-B79B-BD12E7C76DFB}" destId="{14F12E19-2104-4566-9D59-A85D3C978FB5}" srcOrd="0" destOrd="0" presId="urn:microsoft.com/office/officeart/2018/2/layout/IconVerticalSolidList"/>
    <dgm:cxn modelId="{2905314B-B469-46F9-8A74-7475300418EB}" type="presParOf" srcId="{CE2F8F5F-AE7E-4B60-B79B-BD12E7C76DFB}" destId="{06034747-4B7E-4CD8-BEA8-A21B828330F2}" srcOrd="1" destOrd="0" presId="urn:microsoft.com/office/officeart/2018/2/layout/IconVerticalSolidList"/>
    <dgm:cxn modelId="{4FDA394F-BDA9-405D-8938-854BCE785CDD}" type="presParOf" srcId="{CE2F8F5F-AE7E-4B60-B79B-BD12E7C76DFB}" destId="{55AF6814-FCEC-4620-A7A1-D45B7C9E33B1}" srcOrd="2" destOrd="0" presId="urn:microsoft.com/office/officeart/2018/2/layout/IconVerticalSolidList"/>
    <dgm:cxn modelId="{7FA3415B-2E69-4314-B8F5-2524CFC19B30}" type="presParOf" srcId="{CE2F8F5F-AE7E-4B60-B79B-BD12E7C76DFB}" destId="{4EA1068E-09AC-4945-A0DC-A6776A9EB4FC}" srcOrd="3" destOrd="0" presId="urn:microsoft.com/office/officeart/2018/2/layout/IconVerticalSolidList"/>
    <dgm:cxn modelId="{16D3061A-F5DC-40ED-8A5C-DFBD872FE1EF}" type="presParOf" srcId="{A2944CE5-7A4F-4326-9626-6A4DFEDFBC65}" destId="{5E690752-7864-483C-B50A-1EDC7A2F8AD9}" srcOrd="5" destOrd="0" presId="urn:microsoft.com/office/officeart/2018/2/layout/IconVerticalSolidList"/>
    <dgm:cxn modelId="{68FA15D4-F88E-48A4-9721-1089AC842CC0}" type="presParOf" srcId="{A2944CE5-7A4F-4326-9626-6A4DFEDFBC65}" destId="{2C0513E2-C3BA-4802-AA9C-80708A9554A4}" srcOrd="6" destOrd="0" presId="urn:microsoft.com/office/officeart/2018/2/layout/IconVerticalSolidList"/>
    <dgm:cxn modelId="{B51E4C79-55ED-47F4-BFE3-8AAD340BBF7C}" type="presParOf" srcId="{2C0513E2-C3BA-4802-AA9C-80708A9554A4}" destId="{1DF2B9FF-F0A7-4E03-9E17-2677F1BDD608}" srcOrd="0" destOrd="0" presId="urn:microsoft.com/office/officeart/2018/2/layout/IconVerticalSolidList"/>
    <dgm:cxn modelId="{21AFCE70-D6AF-49BD-A6C3-57714C3604CA}" type="presParOf" srcId="{2C0513E2-C3BA-4802-AA9C-80708A9554A4}" destId="{A1131A99-BD90-4D19-A3DB-8F732D633C2D}" srcOrd="1" destOrd="0" presId="urn:microsoft.com/office/officeart/2018/2/layout/IconVerticalSolidList"/>
    <dgm:cxn modelId="{C2269B48-44A7-43AF-8F59-5B85C41533C8}" type="presParOf" srcId="{2C0513E2-C3BA-4802-AA9C-80708A9554A4}" destId="{295A6D5D-7B03-4FFB-B28A-C543FBF561DB}" srcOrd="2" destOrd="0" presId="urn:microsoft.com/office/officeart/2018/2/layout/IconVerticalSolidList"/>
    <dgm:cxn modelId="{AC504316-0864-48FA-AC77-1E7B760376C1}" type="presParOf" srcId="{2C0513E2-C3BA-4802-AA9C-80708A9554A4}" destId="{4FC783AD-B433-484E-8F4A-A7406F0CF99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9EBAE-6D74-47D1-A08E-2E6876EE4CD1}">
      <dsp:nvSpPr>
        <dsp:cNvPr id="0" name=""/>
        <dsp:cNvSpPr/>
      </dsp:nvSpPr>
      <dsp:spPr>
        <a:xfrm>
          <a:off x="355227" y="554091"/>
          <a:ext cx="1095855" cy="10958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1A61D2-8F0C-4FA1-9F1E-A674382C7B12}">
      <dsp:nvSpPr>
        <dsp:cNvPr id="0" name=""/>
        <dsp:cNvSpPr/>
      </dsp:nvSpPr>
      <dsp:spPr>
        <a:xfrm>
          <a:off x="588770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CE4A0-AFF7-4E9D-AB5D-69101E28CB6F}">
      <dsp:nvSpPr>
        <dsp:cNvPr id="0" name=""/>
        <dsp:cNvSpPr/>
      </dsp:nvSpPr>
      <dsp:spPr>
        <a:xfrm>
          <a:off x="4913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Real Estate Investment Trusts</a:t>
          </a:r>
          <a:endParaRPr lang="en-US" sz="1100" kern="1200"/>
        </a:p>
      </dsp:txBody>
      <dsp:txXfrm>
        <a:off x="4913" y="1991278"/>
        <a:ext cx="1796484" cy="718593"/>
      </dsp:txXfrm>
    </dsp:sp>
    <dsp:sp modelId="{3B6A7568-E528-416B-87B3-E369371C0964}">
      <dsp:nvSpPr>
        <dsp:cNvPr id="0" name=""/>
        <dsp:cNvSpPr/>
      </dsp:nvSpPr>
      <dsp:spPr>
        <a:xfrm>
          <a:off x="2466096" y="554091"/>
          <a:ext cx="1095855" cy="10958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901D8-84ED-4C9F-90BB-84752281B2B4}">
      <dsp:nvSpPr>
        <dsp:cNvPr id="0" name=""/>
        <dsp:cNvSpPr/>
      </dsp:nvSpPr>
      <dsp:spPr>
        <a:xfrm>
          <a:off x="2699639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0A5B3-B2D0-41A0-95C8-7B673E0B6B93}">
      <dsp:nvSpPr>
        <dsp:cNvPr id="0" name=""/>
        <dsp:cNvSpPr/>
      </dsp:nvSpPr>
      <dsp:spPr>
        <a:xfrm>
          <a:off x="2115782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Really boring stocks…typically owned by retirees or pension funds</a:t>
          </a:r>
          <a:endParaRPr lang="en-US" sz="1100" kern="1200"/>
        </a:p>
      </dsp:txBody>
      <dsp:txXfrm>
        <a:off x="2115782" y="1991278"/>
        <a:ext cx="1796484" cy="718593"/>
      </dsp:txXfrm>
    </dsp:sp>
    <dsp:sp modelId="{2A0FBF87-DB13-4CC0-A68D-67BC37B02B63}">
      <dsp:nvSpPr>
        <dsp:cNvPr id="0" name=""/>
        <dsp:cNvSpPr/>
      </dsp:nvSpPr>
      <dsp:spPr>
        <a:xfrm>
          <a:off x="4576965" y="554091"/>
          <a:ext cx="1095855" cy="10958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8A0F97-6F84-4AE6-808C-EBDD1AF87EAC}">
      <dsp:nvSpPr>
        <dsp:cNvPr id="0" name=""/>
        <dsp:cNvSpPr/>
      </dsp:nvSpPr>
      <dsp:spPr>
        <a:xfrm>
          <a:off x="4810508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7E2FA-1AED-44F7-B774-FFBB5C063148}">
      <dsp:nvSpPr>
        <dsp:cNvPr id="0" name=""/>
        <dsp:cNvSpPr/>
      </dsp:nvSpPr>
      <dsp:spPr>
        <a:xfrm>
          <a:off x="4226651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need to give out &gt;90% of their annual income (mostly rental yield)</a:t>
          </a:r>
          <a:endParaRPr lang="en-US" sz="1100" kern="1200" dirty="0"/>
        </a:p>
      </dsp:txBody>
      <dsp:txXfrm>
        <a:off x="4226651" y="1991278"/>
        <a:ext cx="1796484" cy="718593"/>
      </dsp:txXfrm>
    </dsp:sp>
    <dsp:sp modelId="{A9B50A96-D3E6-4B77-AA4B-6DD102BDB47C}">
      <dsp:nvSpPr>
        <dsp:cNvPr id="0" name=""/>
        <dsp:cNvSpPr/>
      </dsp:nvSpPr>
      <dsp:spPr>
        <a:xfrm>
          <a:off x="6687834" y="554091"/>
          <a:ext cx="1095855" cy="10958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05098C-4DD8-47BE-B7BA-EC5F406734C0}">
      <dsp:nvSpPr>
        <dsp:cNvPr id="0" name=""/>
        <dsp:cNvSpPr/>
      </dsp:nvSpPr>
      <dsp:spPr>
        <a:xfrm>
          <a:off x="6921377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040DD-C342-4625-A79D-C1DD2D4FB144}">
      <dsp:nvSpPr>
        <dsp:cNvPr id="0" name=""/>
        <dsp:cNvSpPr/>
      </dsp:nvSpPr>
      <dsp:spPr>
        <a:xfrm>
          <a:off x="6337520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this asset class tends to behave more like bonds than stocks, </a:t>
          </a:r>
          <a:endParaRPr lang="en-US" sz="1100" kern="1200" dirty="0"/>
        </a:p>
      </dsp:txBody>
      <dsp:txXfrm>
        <a:off x="6337520" y="1991278"/>
        <a:ext cx="1796484" cy="718593"/>
      </dsp:txXfrm>
    </dsp:sp>
    <dsp:sp modelId="{7F115969-EADB-CA4F-B389-A5F75F88BA56}">
      <dsp:nvSpPr>
        <dsp:cNvPr id="0" name=""/>
        <dsp:cNvSpPr/>
      </dsp:nvSpPr>
      <dsp:spPr>
        <a:xfrm>
          <a:off x="8798704" y="554091"/>
          <a:ext cx="1095855" cy="109585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0C422-58CB-5C45-BF6F-1CC77764B006}">
      <dsp:nvSpPr>
        <dsp:cNvPr id="0" name=""/>
        <dsp:cNvSpPr/>
      </dsp:nvSpPr>
      <dsp:spPr>
        <a:xfrm>
          <a:off x="9032247" y="787634"/>
          <a:ext cx="628769" cy="6287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85C10-01F1-E840-A48A-6318479B9B72}">
      <dsp:nvSpPr>
        <dsp:cNvPr id="0" name=""/>
        <dsp:cNvSpPr/>
      </dsp:nvSpPr>
      <dsp:spPr>
        <a:xfrm>
          <a:off x="8448389" y="1991278"/>
          <a:ext cx="1796484" cy="718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dirty="0"/>
            <a:t>Hence, REITS are typically ignored by financial literature </a:t>
          </a:r>
          <a:endParaRPr lang="en-US" sz="1100" kern="1200" dirty="0"/>
        </a:p>
      </dsp:txBody>
      <dsp:txXfrm>
        <a:off x="8448389" y="1991278"/>
        <a:ext cx="1796484" cy="7185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98EAD-0837-4D18-A8D6-805E63DA79DA}">
      <dsp:nvSpPr>
        <dsp:cNvPr id="0" name=""/>
        <dsp:cNvSpPr/>
      </dsp:nvSpPr>
      <dsp:spPr>
        <a:xfrm>
          <a:off x="0" y="1494"/>
          <a:ext cx="6195187" cy="757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79F6D-0172-4A28-AEF9-E7FBDC568AA6}">
      <dsp:nvSpPr>
        <dsp:cNvPr id="0" name=""/>
        <dsp:cNvSpPr/>
      </dsp:nvSpPr>
      <dsp:spPr>
        <a:xfrm>
          <a:off x="229149" y="171936"/>
          <a:ext cx="416636" cy="416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73CC5-F0FC-4F4D-B85C-718F14332262}">
      <dsp:nvSpPr>
        <dsp:cNvPr id="0" name=""/>
        <dsp:cNvSpPr/>
      </dsp:nvSpPr>
      <dsp:spPr>
        <a:xfrm>
          <a:off x="874936" y="1494"/>
          <a:ext cx="5320250" cy="75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1" tIns="80171" rIns="80171" bIns="801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94 stock-level features</a:t>
          </a:r>
          <a:endParaRPr lang="en-US" sz="2200" kern="1200"/>
        </a:p>
      </dsp:txBody>
      <dsp:txXfrm>
        <a:off x="874936" y="1494"/>
        <a:ext cx="5320250" cy="757520"/>
      </dsp:txXfrm>
    </dsp:sp>
    <dsp:sp modelId="{73F7A9DD-8E5D-4CD6-88A6-E80700FFF22A}">
      <dsp:nvSpPr>
        <dsp:cNvPr id="0" name=""/>
        <dsp:cNvSpPr/>
      </dsp:nvSpPr>
      <dsp:spPr>
        <a:xfrm>
          <a:off x="0" y="948395"/>
          <a:ext cx="6195187" cy="757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267A25-DEDF-47C9-B64E-CD9D2A07089C}">
      <dsp:nvSpPr>
        <dsp:cNvPr id="0" name=""/>
        <dsp:cNvSpPr/>
      </dsp:nvSpPr>
      <dsp:spPr>
        <a:xfrm>
          <a:off x="229149" y="1118837"/>
          <a:ext cx="416636" cy="416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4FFEE-F7BB-4FAF-986B-71DEFBB5DA5F}">
      <dsp:nvSpPr>
        <dsp:cNvPr id="0" name=""/>
        <dsp:cNvSpPr/>
      </dsp:nvSpPr>
      <dsp:spPr>
        <a:xfrm>
          <a:off x="874936" y="948395"/>
          <a:ext cx="5320250" cy="75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1" tIns="80171" rIns="80171" bIns="801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15 machine-learning models</a:t>
          </a:r>
          <a:endParaRPr lang="en-US" sz="2200" kern="1200"/>
        </a:p>
      </dsp:txBody>
      <dsp:txXfrm>
        <a:off x="874936" y="948395"/>
        <a:ext cx="5320250" cy="757520"/>
      </dsp:txXfrm>
    </dsp:sp>
    <dsp:sp modelId="{14F12E19-2104-4566-9D59-A85D3C978FB5}">
      <dsp:nvSpPr>
        <dsp:cNvPr id="0" name=""/>
        <dsp:cNvSpPr/>
      </dsp:nvSpPr>
      <dsp:spPr>
        <a:xfrm>
          <a:off x="0" y="1895296"/>
          <a:ext cx="6195187" cy="757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34747-4B7E-4CD8-BEA8-A21B828330F2}">
      <dsp:nvSpPr>
        <dsp:cNvPr id="0" name=""/>
        <dsp:cNvSpPr/>
      </dsp:nvSpPr>
      <dsp:spPr>
        <a:xfrm>
          <a:off x="229149" y="2065738"/>
          <a:ext cx="416636" cy="4166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A1068E-09AC-4945-A0DC-A6776A9EB4FC}">
      <dsp:nvSpPr>
        <dsp:cNvPr id="0" name=""/>
        <dsp:cNvSpPr/>
      </dsp:nvSpPr>
      <dsp:spPr>
        <a:xfrm>
          <a:off x="874936" y="1895296"/>
          <a:ext cx="5320250" cy="75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1" tIns="80171" rIns="80171" bIns="801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Plenty of sweat, blood and pain</a:t>
          </a:r>
          <a:endParaRPr lang="en-US" sz="2200" kern="1200"/>
        </a:p>
      </dsp:txBody>
      <dsp:txXfrm>
        <a:off x="874936" y="1895296"/>
        <a:ext cx="5320250" cy="757520"/>
      </dsp:txXfrm>
    </dsp:sp>
    <dsp:sp modelId="{1DF2B9FF-F0A7-4E03-9E17-2677F1BDD608}">
      <dsp:nvSpPr>
        <dsp:cNvPr id="0" name=""/>
        <dsp:cNvSpPr/>
      </dsp:nvSpPr>
      <dsp:spPr>
        <a:xfrm>
          <a:off x="0" y="2842196"/>
          <a:ext cx="6195187" cy="75752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31A99-BD90-4D19-A3DB-8F732D633C2D}">
      <dsp:nvSpPr>
        <dsp:cNvPr id="0" name=""/>
        <dsp:cNvSpPr/>
      </dsp:nvSpPr>
      <dsp:spPr>
        <a:xfrm>
          <a:off x="229149" y="3012638"/>
          <a:ext cx="416636" cy="4166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C783AD-B433-484E-8F4A-A7406F0CF999}">
      <dsp:nvSpPr>
        <dsp:cNvPr id="0" name=""/>
        <dsp:cNvSpPr/>
      </dsp:nvSpPr>
      <dsp:spPr>
        <a:xfrm>
          <a:off x="874936" y="2842196"/>
          <a:ext cx="5320250" cy="75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171" tIns="80171" rIns="80171" bIns="8017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…including a total hard disk wipeout</a:t>
          </a:r>
          <a:endParaRPr lang="en-US" sz="2200" kern="1200"/>
        </a:p>
      </dsp:txBody>
      <dsp:txXfrm>
        <a:off x="874936" y="2842196"/>
        <a:ext cx="5320250" cy="75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11/8/21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8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840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7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7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6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40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75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29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11/8/21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00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34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11/8/21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17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11/8/21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8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66F2B51C-9578-EB41-A17E-FFF9D491A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4E9CAEA-4CF4-D249-8127-CD2FA2018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85">
              <a:extLst>
                <a:ext uri="{FF2B5EF4-FFF2-40B4-BE49-F238E27FC236}">
                  <a16:creationId xmlns:a16="http://schemas.microsoft.com/office/drawing/2014/main" id="{E51EDD93-C3A3-DF47-BCFC-43B049E3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86">
              <a:extLst>
                <a:ext uri="{FF2B5EF4-FFF2-40B4-BE49-F238E27FC236}">
                  <a16:creationId xmlns:a16="http://schemas.microsoft.com/office/drawing/2014/main" id="{D574DB0D-896A-D649-89B1-33753E1D4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87">
              <a:extLst>
                <a:ext uri="{FF2B5EF4-FFF2-40B4-BE49-F238E27FC236}">
                  <a16:creationId xmlns:a16="http://schemas.microsoft.com/office/drawing/2014/main" id="{62256DD9-FEA3-4A40-80D1-B33F0FF15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8">
              <a:extLst>
                <a:ext uri="{FF2B5EF4-FFF2-40B4-BE49-F238E27FC236}">
                  <a16:creationId xmlns:a16="http://schemas.microsoft.com/office/drawing/2014/main" id="{534E9839-EAD7-3C49-8D10-E4BFE082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9">
              <a:extLst>
                <a:ext uri="{FF2B5EF4-FFF2-40B4-BE49-F238E27FC236}">
                  <a16:creationId xmlns:a16="http://schemas.microsoft.com/office/drawing/2014/main" id="{DDFC3FA6-9BB5-A34E-9337-A2E9A1EED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97">
              <a:extLst>
                <a:ext uri="{FF2B5EF4-FFF2-40B4-BE49-F238E27FC236}">
                  <a16:creationId xmlns:a16="http://schemas.microsoft.com/office/drawing/2014/main" id="{45000D9E-4AD7-5A4F-8E99-302F388C83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319E9D7-469B-E546-BA30-7C1759A58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9751" y="768334"/>
            <a:ext cx="6479629" cy="28664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5100"/>
              <a:t>Understanding the cross-section of U.S. REIT returns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1E8071-2B7C-2D49-9F8E-E02F3B7F2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9751" y="4283239"/>
            <a:ext cx="6479629" cy="1475177"/>
          </a:xfrm>
        </p:spPr>
        <p:txBody>
          <a:bodyPr>
            <a:normAutofit/>
          </a:bodyPr>
          <a:lstStyle/>
          <a:p>
            <a:r>
              <a:rPr lang="en-GB" dirty="0"/>
              <a:t>DSI 24 Capstone Project</a:t>
            </a:r>
          </a:p>
          <a:p>
            <a:r>
              <a:rPr lang="en-GB" dirty="0"/>
              <a:t>by</a:t>
            </a:r>
          </a:p>
          <a:p>
            <a:r>
              <a:rPr lang="en-GB" dirty="0"/>
              <a:t>Ethan </a:t>
            </a:r>
            <a:r>
              <a:rPr lang="en-GB" dirty="0" err="1"/>
              <a:t>Leow</a:t>
            </a:r>
            <a:endParaRPr lang="en-GB" dirty="0"/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78219996-FC46-4089-B8C1-01DC54ACCB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94" r="34265"/>
          <a:stretch/>
        </p:blipFill>
        <p:spPr>
          <a:xfrm>
            <a:off x="20" y="1"/>
            <a:ext cx="4173349" cy="685799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39752" y="6087110"/>
            <a:ext cx="688374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36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54F7-A880-714D-9361-B8AC1874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Marginal effects (Part 1)</a:t>
            </a:r>
          </a:p>
        </p:txBody>
      </p:sp>
      <p:sp>
        <p:nvSpPr>
          <p:cNvPr id="65" name="Content Placeholder 7">
            <a:extLst>
              <a:ext uri="{FF2B5EF4-FFF2-40B4-BE49-F238E27FC236}">
                <a16:creationId xmlns:a16="http://schemas.microsoft.com/office/drawing/2014/main" id="{0AE650FF-4B79-4A50-AC59-D2990CF6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5"/>
            <a:ext cx="4133559" cy="392709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Evident why regression models (OLS, </a:t>
            </a:r>
            <a:r>
              <a:rPr lang="en-US" sz="1700" dirty="0" err="1"/>
              <a:t>Enet</a:t>
            </a:r>
            <a:r>
              <a:rPr lang="en-US" sz="1700" dirty="0"/>
              <a:t>, PCR) can’t perform as well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Life is not so simple like a straight line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For example, traditional theory says that positive book-to-market ratios imply higher expected returns while negative ratios imply lower returns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However, neural networks says “</a:t>
            </a:r>
            <a:r>
              <a:rPr lang="en-US" sz="1700" dirty="0" err="1"/>
              <a:t>chotto</a:t>
            </a:r>
            <a:r>
              <a:rPr lang="en-US" sz="1700" dirty="0"/>
              <a:t> matte”…higher positive bm ratios may imply higher returns, but please ignore negative bm ratios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0008687-CD74-7E4E-921D-513B60809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956966"/>
            <a:ext cx="6430513" cy="493541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064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54F7-A880-714D-9361-B8AC1874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/>
              <a:t>Marginal effects (Part 2)</a:t>
            </a:r>
          </a:p>
        </p:txBody>
      </p:sp>
      <p:sp>
        <p:nvSpPr>
          <p:cNvPr id="65" name="Content Placeholder 7">
            <a:extLst>
              <a:ext uri="{FF2B5EF4-FFF2-40B4-BE49-F238E27FC236}">
                <a16:creationId xmlns:a16="http://schemas.microsoft.com/office/drawing/2014/main" id="{0AE650FF-4B79-4A50-AC59-D2990CF6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r>
              <a:rPr lang="en-US" sz="1700" dirty="0"/>
              <a:t>Same for other variables</a:t>
            </a:r>
          </a:p>
          <a:p>
            <a:r>
              <a:rPr lang="en-US" sz="1700" dirty="0"/>
              <a:t>OLS say high volatility REITs imply lower expected returns and low vol REITs imply higher return</a:t>
            </a:r>
          </a:p>
          <a:p>
            <a:r>
              <a:rPr lang="en-US" sz="1700" dirty="0"/>
              <a:t>BUT… neural network say: ignore high vol REITs </a:t>
            </a:r>
            <a:r>
              <a:rPr lang="en-US" sz="1700" dirty="0">
                <a:sym typeface="Wingdings" pitchFamily="2" charset="2"/>
              </a:rPr>
              <a:t> no impact on returns… but low vol REITs imply higher returns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F9199-164F-CE4D-B3BC-CE324FB99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96" y="1720589"/>
            <a:ext cx="6430513" cy="340817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453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F54F7-A880-714D-9361-B8AC1874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95" y="85985"/>
            <a:ext cx="8841316" cy="600430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Interaction effects (Part 1)</a:t>
            </a:r>
          </a:p>
        </p:txBody>
      </p:sp>
      <p:sp>
        <p:nvSpPr>
          <p:cNvPr id="65" name="Content Placeholder 7">
            <a:extLst>
              <a:ext uri="{FF2B5EF4-FFF2-40B4-BE49-F238E27FC236}">
                <a16:creationId xmlns:a16="http://schemas.microsoft.com/office/drawing/2014/main" id="{0AE650FF-4B79-4A50-AC59-D2990CF6A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400" y="770888"/>
            <a:ext cx="3784600" cy="5570641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ability of neural networks to detect and capture non-linear predictive associations between expected returns and features is amazing</a:t>
            </a:r>
          </a:p>
          <a:p>
            <a:r>
              <a:rPr lang="en-US" sz="1800" dirty="0"/>
              <a:t>For example, NN7 is telling us to ignore 1-month momentum or earnings-to-price rations for the largest REITs if it is negative, but to consider it seriously if it is positive</a:t>
            </a:r>
          </a:p>
          <a:p>
            <a:r>
              <a:rPr lang="en-US" sz="1800" dirty="0"/>
              <a:t>A regression-based machine-learning model like Elastic Net has no choice but to impose a linear relationship across the entire spectrum of feature values, from negative to positive…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74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86D0CC-F21B-A64F-9F3B-5CC1D681A66E}"/>
              </a:ext>
            </a:extLst>
          </p:cNvPr>
          <p:cNvSpPr txBox="1"/>
          <p:nvPr/>
        </p:nvSpPr>
        <p:spPr>
          <a:xfrm rot="16200000">
            <a:off x="-485384" y="1963108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- 7 Layers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DBC8C3-CE0C-7C4B-BEED-8D96F406E357}"/>
              </a:ext>
            </a:extLst>
          </p:cNvPr>
          <p:cNvSpPr txBox="1"/>
          <p:nvPr/>
        </p:nvSpPr>
        <p:spPr>
          <a:xfrm rot="16200000">
            <a:off x="-333322" y="4731010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Elastic 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5402E8-7EE0-F647-8D19-BE6B1634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729468"/>
            <a:ext cx="6801805" cy="26418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2684F8-F683-0B41-A21F-4BA053971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9" y="3429000"/>
            <a:ext cx="6801806" cy="331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4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54F7-A880-714D-9361-B8AC18744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95" y="85985"/>
            <a:ext cx="8841316" cy="600430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Interaction effects (Part 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6D0CC-F21B-A64F-9F3B-5CC1D681A66E}"/>
              </a:ext>
            </a:extLst>
          </p:cNvPr>
          <p:cNvSpPr txBox="1"/>
          <p:nvPr/>
        </p:nvSpPr>
        <p:spPr>
          <a:xfrm rot="16200000">
            <a:off x="-485384" y="1963108"/>
            <a:ext cx="165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NN - 7 Layers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DBC8C3-CE0C-7C4B-BEED-8D96F406E357}"/>
              </a:ext>
            </a:extLst>
          </p:cNvPr>
          <p:cNvSpPr txBox="1"/>
          <p:nvPr/>
        </p:nvSpPr>
        <p:spPr>
          <a:xfrm rot="16200000">
            <a:off x="-333322" y="4731010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Elastic 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1E222-29F2-2748-B665-F0FED1869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5" y="736595"/>
            <a:ext cx="6758410" cy="2650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2DFB-91B3-C744-9A95-D275A585F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96" y="3457026"/>
            <a:ext cx="6758409" cy="3297329"/>
          </a:xfrm>
          <a:prstGeom prst="rect">
            <a:avLst/>
          </a:prstGeom>
        </p:spPr>
      </p:pic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DD753431-C3DD-9146-BA24-8999B5BB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8400" y="770888"/>
            <a:ext cx="3784600" cy="5570641"/>
          </a:xfrm>
          <a:solidFill>
            <a:schemeClr val="bg1"/>
          </a:solidFill>
        </p:spPr>
        <p:txBody>
          <a:bodyPr anchor="t">
            <a:normAutofit lnSpcReduction="10000"/>
          </a:bodyPr>
          <a:lstStyle/>
          <a:p>
            <a:r>
              <a:rPr lang="en-US" sz="1800" dirty="0"/>
              <a:t>Regression-based models are unable to deal with unordered behavior</a:t>
            </a:r>
          </a:p>
          <a:p>
            <a:r>
              <a:rPr lang="en-US" sz="1800" dirty="0"/>
              <a:t>For example, larger companies must always have higher effect on expected returns than smaller companies (purple is always higher than red, with blue at the bottom)</a:t>
            </a:r>
          </a:p>
          <a:p>
            <a:r>
              <a:rPr lang="en-US" sz="1800" dirty="0"/>
              <a:t>However, non-linear models like neural networks can accept that life is not so simple</a:t>
            </a:r>
          </a:p>
          <a:p>
            <a:r>
              <a:rPr lang="en-US" sz="1800" dirty="0"/>
              <a:t>When monthly trading volume </a:t>
            </a:r>
            <a:r>
              <a:rPr lang="en-US" sz="1800" i="1" dirty="0"/>
              <a:t>turn</a:t>
            </a:r>
            <a:r>
              <a:rPr lang="en-US" sz="1800" dirty="0"/>
              <a:t> is low, the smallest stocks should outperform largest stocks, but when trading volume is above average, large stocks will outperform small stocks</a:t>
            </a:r>
          </a:p>
        </p:txBody>
      </p:sp>
    </p:spTree>
    <p:extLst>
      <p:ext uri="{BB962C8B-B14F-4D97-AF65-F5344CB8AC3E}">
        <p14:creationId xmlns:p14="http://schemas.microsoft.com/office/powerpoint/2010/main" val="579361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7EF4-59E8-E14C-82BE-EA65C2822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Areas for improvement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AA22-CE6A-CA40-B2AF-231B0F1C5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Explore Recurrent Neural Network – Long Short Term Memory models</a:t>
            </a:r>
          </a:p>
          <a:p>
            <a:r>
              <a:rPr lang="en-GB" dirty="0"/>
              <a:t>Explore </a:t>
            </a:r>
            <a:r>
              <a:rPr lang="en-US" dirty="0"/>
              <a:t>Hierarchical Time Series Forecasting </a:t>
            </a:r>
            <a:r>
              <a:rPr lang="en-GB" dirty="0"/>
              <a:t> </a:t>
            </a:r>
          </a:p>
          <a:p>
            <a:r>
              <a:rPr lang="en-GB" dirty="0"/>
              <a:t>Non-trivial to do it with panel data, but payoffs can be huge if one can figure out time-based </a:t>
            </a:r>
            <a:r>
              <a:rPr lang="en-US"/>
              <a:t>cross-sectional predictive ability!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5139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117C-1B4E-B448-87C3-71BDD0C1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668997" cy="1268984"/>
          </a:xfrm>
        </p:spPr>
        <p:txBody>
          <a:bodyPr>
            <a:normAutofit/>
          </a:bodyPr>
          <a:lstStyle/>
          <a:p>
            <a:r>
              <a:rPr lang="en-GB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2F8D7-FD53-2140-8CCE-1B74B9349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172534" cy="360121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GB" sz="2000" dirty="0"/>
              <a:t>I am a portfolio manager at a real estate investment fund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2000" dirty="0"/>
              <a:t>According to Campbell and Thompson (2008), small improvements in </a:t>
            </a:r>
            <a:r>
              <a:rPr lang="en-GB" sz="2000" i="1" dirty="0"/>
              <a:t>R</a:t>
            </a:r>
            <a:r>
              <a:rPr lang="en-GB" sz="2000" i="1" baseline="30000" dirty="0"/>
              <a:t>2</a:t>
            </a:r>
            <a:r>
              <a:rPr lang="en-GB" sz="2000" dirty="0"/>
              <a:t> lead to large gains in investment performance, where expected gain =</a:t>
            </a:r>
          </a:p>
          <a:p>
            <a:pPr>
              <a:lnSpc>
                <a:spcPct val="90000"/>
              </a:lnSpc>
            </a:pP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2000" i="1" dirty="0"/>
              <a:t>S</a:t>
            </a:r>
            <a:r>
              <a:rPr lang="en-GB" sz="2000" dirty="0"/>
              <a:t> </a:t>
            </a:r>
            <a:r>
              <a:rPr lang="en-US" sz="2000" dirty="0"/>
              <a:t>is the Sharpe ratio earned by a passive buy-and-hold investor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My goal is to use machine learning to improve the </a:t>
            </a:r>
            <a:r>
              <a:rPr lang="en-GB" sz="2000" i="1" dirty="0"/>
              <a:t>R</a:t>
            </a:r>
            <a:r>
              <a:rPr lang="en-GB" sz="2000" i="1" baseline="30000" dirty="0"/>
              <a:t>2 </a:t>
            </a:r>
            <a:r>
              <a:rPr lang="en-US" sz="2000" dirty="0"/>
              <a:t> of my portfolio holdings of U.S. REITs.</a:t>
            </a:r>
            <a:endParaRPr lang="en-GB" sz="2000" dirty="0"/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2ACBB827-9A2D-D449-9686-F47D2A20E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9B921EC8-AD62-E940-80A2-682AC7104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DBDC735-9A9C-6340-B1E4-3576B27ED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3F399C2-198A-1347-8B48-1B1D508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AB3593B-CA05-1845-839E-90B9B70EC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312D3F3-F069-4B4C-8446-CA68902FD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151" y="3264591"/>
            <a:ext cx="2743200" cy="914400"/>
          </a:xfrm>
          <a:prstGeom prst="rect">
            <a:avLst/>
          </a:prstGeom>
        </p:spPr>
      </p:pic>
      <p:cxnSp>
        <p:nvCxnSpPr>
          <p:cNvPr id="39" name="Straight Connector 3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6689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EB06AEE-FF87-3940-9464-312429A2D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484" y="1417217"/>
            <a:ext cx="2739695" cy="1245314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43FEFA-C049-5A4F-BBB5-836FF4C37374}"/>
              </a:ext>
            </a:extLst>
          </p:cNvPr>
          <p:cNvSpPr txBox="1"/>
          <p:nvPr/>
        </p:nvSpPr>
        <p:spPr>
          <a:xfrm>
            <a:off x="8851484" y="4668023"/>
            <a:ext cx="3002232" cy="923330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 anchor="ctr">
            <a:spAutoFit/>
          </a:bodyPr>
          <a:lstStyle/>
          <a:p>
            <a:endParaRPr lang="en-GB" i="1" dirty="0"/>
          </a:p>
          <a:p>
            <a:r>
              <a:rPr lang="en-GB" i="1" dirty="0"/>
              <a:t>R</a:t>
            </a:r>
            <a:r>
              <a:rPr lang="en-GB" i="1" baseline="30000" dirty="0"/>
              <a:t>2 </a:t>
            </a:r>
            <a:r>
              <a:rPr lang="en-GB" i="1" dirty="0"/>
              <a:t>= R-squared of portfolio</a:t>
            </a:r>
          </a:p>
          <a:p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9E3828-F6A1-7248-9E99-35DC0DBA3E14}"/>
              </a:ext>
            </a:extLst>
          </p:cNvPr>
          <p:cNvCxnSpPr/>
          <p:nvPr/>
        </p:nvCxnSpPr>
        <p:spPr>
          <a:xfrm flipH="1">
            <a:off x="7933607" y="2160016"/>
            <a:ext cx="717098" cy="81178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26BCA19-9324-2146-9680-5B785E54622C}"/>
              </a:ext>
            </a:extLst>
          </p:cNvPr>
          <p:cNvCxnSpPr>
            <a:cxnSpLocks/>
          </p:cNvCxnSpPr>
          <p:nvPr/>
        </p:nvCxnSpPr>
        <p:spPr>
          <a:xfrm flipH="1" flipV="1">
            <a:off x="7834497" y="4426438"/>
            <a:ext cx="799299" cy="616604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117C-1B4E-B448-87C3-71BDD0C1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en-GB" dirty="0"/>
              <a:t>What are REITs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9904725-323A-4C23-99EC-9A1D152F73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60805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0362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70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29" name="Oval 71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0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1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2" name="Oval 7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75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76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6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7" name="Oval 79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80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81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82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3" name="Oval 85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86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Oval 87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053" name="Straight Connector 96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54" name="Rectangle 9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DB5BA-0550-3F4E-9E72-8CA7E5F3A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34"/>
            <a:ext cx="4134537" cy="266065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Empirical Asset Pricing and Machine Learning</a:t>
            </a:r>
            <a:br>
              <a:rPr lang="en-US" sz="4600" dirty="0"/>
            </a:br>
            <a:endParaRPr lang="en-US" sz="4600" dirty="0"/>
          </a:p>
        </p:txBody>
      </p:sp>
      <p:grpSp>
        <p:nvGrpSpPr>
          <p:cNvPr id="1055" name="Group 100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056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7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8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9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060" name="Straight Connector 10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A87374-1473-1D4C-A8AE-80465C91C4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4837" y="962809"/>
            <a:ext cx="6272272" cy="492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B0060-2207-C04C-B0DC-CBB2F94FD7C4}"/>
              </a:ext>
            </a:extLst>
          </p:cNvPr>
          <p:cNvSpPr txBox="1"/>
          <p:nvPr/>
        </p:nvSpPr>
        <p:spPr>
          <a:xfrm>
            <a:off x="565149" y="3305961"/>
            <a:ext cx="4044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Nascent subject in financial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don’t like ‘black box’ models that don’t understand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Gu, Kelly, </a:t>
            </a:r>
            <a:r>
              <a:rPr lang="en-US" dirty="0" err="1"/>
              <a:t>Xiu</a:t>
            </a:r>
            <a:r>
              <a:rPr lang="en-US" dirty="0"/>
              <a:t> (2020)</a:t>
            </a:r>
            <a:endParaRPr lang="en-GB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0BD7FD8-18B7-6F45-B7D1-BC673E511A1F}"/>
              </a:ext>
            </a:extLst>
          </p:cNvPr>
          <p:cNvSpPr/>
          <p:nvPr/>
        </p:nvSpPr>
        <p:spPr>
          <a:xfrm>
            <a:off x="8419199" y="1702756"/>
            <a:ext cx="360947" cy="601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E59524-D695-2046-8E8C-30464699EDC7}"/>
              </a:ext>
            </a:extLst>
          </p:cNvPr>
          <p:cNvSpPr/>
          <p:nvPr/>
        </p:nvSpPr>
        <p:spPr>
          <a:xfrm>
            <a:off x="6053598" y="1702757"/>
            <a:ext cx="360947" cy="601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AF3BF21D-7843-F04F-A4C9-CFB2F4EC4C26}"/>
              </a:ext>
            </a:extLst>
          </p:cNvPr>
          <p:cNvSpPr/>
          <p:nvPr/>
        </p:nvSpPr>
        <p:spPr>
          <a:xfrm>
            <a:off x="9964524" y="1702758"/>
            <a:ext cx="360947" cy="601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08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49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51">
            <a:extLst>
              <a:ext uri="{FF2B5EF4-FFF2-40B4-BE49-F238E27FC236}">
                <a16:creationId xmlns:a16="http://schemas.microsoft.com/office/drawing/2014/main" id="{8E67A6F5-F47F-BD4C-9336-30E0A60EB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29613" y="0"/>
            <a:ext cx="1901686" cy="4677439"/>
            <a:chOff x="10290315" y="0"/>
            <a:chExt cx="1901686" cy="4677439"/>
          </a:xfrm>
        </p:grpSpPr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DA710708-67E0-194C-9A96-FD528D207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Freeform 21">
              <a:extLst>
                <a:ext uri="{FF2B5EF4-FFF2-40B4-BE49-F238E27FC236}">
                  <a16:creationId xmlns:a16="http://schemas.microsoft.com/office/drawing/2014/main" id="{2B6DA887-E216-1245-8F6F-B21233D94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Freeform 23">
              <a:extLst>
                <a:ext uri="{FF2B5EF4-FFF2-40B4-BE49-F238E27FC236}">
                  <a16:creationId xmlns:a16="http://schemas.microsoft.com/office/drawing/2014/main" id="{2AE2F0EF-0001-F243-85DC-2B8812AB4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Freeform 24">
              <a:extLst>
                <a:ext uri="{FF2B5EF4-FFF2-40B4-BE49-F238E27FC236}">
                  <a16:creationId xmlns:a16="http://schemas.microsoft.com/office/drawing/2014/main" id="{1491B174-1F11-D548-A885-7F98AF742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F2A3AE-FC73-6D4D-9327-D08C67DF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6195187" cy="12689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Modelling Approach</a:t>
            </a:r>
          </a:p>
        </p:txBody>
      </p:sp>
      <p:graphicFrame>
        <p:nvGraphicFramePr>
          <p:cNvPr id="89" name="Content Placeholder 2">
            <a:extLst>
              <a:ext uri="{FF2B5EF4-FFF2-40B4-BE49-F238E27FC236}">
                <a16:creationId xmlns:a16="http://schemas.microsoft.com/office/drawing/2014/main" id="{3D8450DF-42DB-41D5-84AD-8C451275E4A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50" y="2160016"/>
          <a:ext cx="6195187" cy="3601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08" name="Straight Connector 57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DD288C9-9FCB-2B44-8644-66150B1D3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1" b="1341"/>
          <a:stretch/>
        </p:blipFill>
        <p:spPr>
          <a:xfrm>
            <a:off x="7534655" y="1"/>
            <a:ext cx="465734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8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D77D276D-CA9B-9446-A765-86D888D1F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61373" y="0"/>
            <a:ext cx="1901686" cy="4677439"/>
            <a:chOff x="10290315" y="0"/>
            <a:chExt cx="1901686" cy="4677439"/>
          </a:xfrm>
        </p:grpSpPr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0BB80D1-CF6D-BB4F-AD2B-49B975452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C6126A28-C746-C74A-912C-2C303EA36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B3D858D-21A8-7D4F-8A5B-0CD82902F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5335B45B-B169-4047-908E-14D1FEFAC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9F2737-B01E-4947-8EC3-8C7BCC438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3926946" cy="1268984"/>
          </a:xfrm>
        </p:spPr>
        <p:txBody>
          <a:bodyPr>
            <a:normAutofit/>
          </a:bodyPr>
          <a:lstStyle/>
          <a:p>
            <a:r>
              <a:rPr lang="en-GB"/>
              <a:t>Results</a:t>
            </a:r>
            <a:endParaRPr lang="en-GB" dirty="0"/>
          </a:p>
        </p:txBody>
      </p:sp>
      <p:sp>
        <p:nvSpPr>
          <p:cNvPr id="27" name="Content Placeholder 7">
            <a:extLst>
              <a:ext uri="{FF2B5EF4-FFF2-40B4-BE49-F238E27FC236}">
                <a16:creationId xmlns:a16="http://schemas.microsoft.com/office/drawing/2014/main" id="{52788920-0A61-458E-8525-587C91121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1744583"/>
            <a:ext cx="3926946" cy="4016645"/>
          </a:xfrm>
        </p:spPr>
        <p:txBody>
          <a:bodyPr>
            <a:normAutofit/>
          </a:bodyPr>
          <a:lstStyle/>
          <a:p>
            <a:r>
              <a:rPr lang="en-US" dirty="0"/>
              <a:t>Plain OLS can’t work…overfits</a:t>
            </a:r>
          </a:p>
          <a:p>
            <a:r>
              <a:rPr lang="en-US" dirty="0"/>
              <a:t>Tree regressors are worse</a:t>
            </a:r>
          </a:p>
          <a:p>
            <a:r>
              <a:rPr lang="en-US" dirty="0"/>
              <a:t>Regularized regression are better</a:t>
            </a:r>
          </a:p>
          <a:p>
            <a:r>
              <a:rPr lang="en-US" dirty="0"/>
              <a:t>Neural networks are the champs</a:t>
            </a:r>
          </a:p>
        </p:txBody>
      </p:sp>
      <p:cxnSp>
        <p:nvCxnSpPr>
          <p:cNvPr id="28" name="Straight Connector 18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7D167CB6-D4EA-EF44-849F-D032F7DE6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60" b="-3"/>
          <a:stretch/>
        </p:blipFill>
        <p:spPr>
          <a:xfrm>
            <a:off x="5264837" y="1"/>
            <a:ext cx="6927163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15E4AA-CAA8-2E44-84C9-B9590170D6CC}"/>
              </a:ext>
            </a:extLst>
          </p:cNvPr>
          <p:cNvSpPr/>
          <p:nvPr/>
        </p:nvSpPr>
        <p:spPr>
          <a:xfrm>
            <a:off x="8097253" y="0"/>
            <a:ext cx="348915" cy="685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9BBE73C-D6EB-C542-A002-9DDE52937EBF}"/>
              </a:ext>
            </a:extLst>
          </p:cNvPr>
          <p:cNvSpPr/>
          <p:nvPr/>
        </p:nvSpPr>
        <p:spPr>
          <a:xfrm>
            <a:off x="8851235" y="-4016"/>
            <a:ext cx="348915" cy="68580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683E4E-D1DB-EE46-BC29-E850CF487699}"/>
              </a:ext>
            </a:extLst>
          </p:cNvPr>
          <p:cNvSpPr/>
          <p:nvPr/>
        </p:nvSpPr>
        <p:spPr>
          <a:xfrm>
            <a:off x="7992979" y="5534526"/>
            <a:ext cx="557461" cy="1323474"/>
          </a:xfrm>
          <a:prstGeom prst="ellipse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C27A41A-9EF4-6F45-9E22-7F5E493807E9}"/>
              </a:ext>
            </a:extLst>
          </p:cNvPr>
          <p:cNvSpPr/>
          <p:nvPr/>
        </p:nvSpPr>
        <p:spPr>
          <a:xfrm>
            <a:off x="7988966" y="770890"/>
            <a:ext cx="557461" cy="42196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B0BDBF6-2A7E-1045-AD5B-F02C0EE16E30}"/>
              </a:ext>
            </a:extLst>
          </p:cNvPr>
          <p:cNvSpPr/>
          <p:nvPr/>
        </p:nvSpPr>
        <p:spPr>
          <a:xfrm>
            <a:off x="8010710" y="2039875"/>
            <a:ext cx="557461" cy="1090338"/>
          </a:xfrm>
          <a:prstGeom prst="ellips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6D40537-E1DD-CF4F-A7AA-7486314F724B}"/>
              </a:ext>
            </a:extLst>
          </p:cNvPr>
          <p:cNvSpPr/>
          <p:nvPr/>
        </p:nvSpPr>
        <p:spPr>
          <a:xfrm>
            <a:off x="8010709" y="3692785"/>
            <a:ext cx="557461" cy="1107815"/>
          </a:xfrm>
          <a:prstGeom prst="ellipse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4A30A5-63DB-BF42-97C5-1B79454D5F12}"/>
              </a:ext>
            </a:extLst>
          </p:cNvPr>
          <p:cNvCxnSpPr>
            <a:cxnSpLocks/>
          </p:cNvCxnSpPr>
          <p:nvPr/>
        </p:nvCxnSpPr>
        <p:spPr>
          <a:xfrm flipV="1">
            <a:off x="3209019" y="1046749"/>
            <a:ext cx="4623539" cy="1163520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67CB643-C51B-E94A-86D3-D7C49BECCAF7}"/>
              </a:ext>
            </a:extLst>
          </p:cNvPr>
          <p:cNvCxnSpPr>
            <a:cxnSpLocks/>
          </p:cNvCxnSpPr>
          <p:nvPr/>
        </p:nvCxnSpPr>
        <p:spPr>
          <a:xfrm>
            <a:off x="3898232" y="2971800"/>
            <a:ext cx="3930272" cy="1319118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F2C1E42-DC65-8343-9D31-06399732E934}"/>
              </a:ext>
            </a:extLst>
          </p:cNvPr>
          <p:cNvCxnSpPr>
            <a:cxnSpLocks/>
          </p:cNvCxnSpPr>
          <p:nvPr/>
        </p:nvCxnSpPr>
        <p:spPr>
          <a:xfrm flipV="1">
            <a:off x="4128571" y="2653696"/>
            <a:ext cx="3563615" cy="133523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A67559D-DB54-5F44-8956-0A258279CF64}"/>
              </a:ext>
            </a:extLst>
          </p:cNvPr>
          <p:cNvCxnSpPr>
            <a:cxnSpLocks/>
          </p:cNvCxnSpPr>
          <p:nvPr/>
        </p:nvCxnSpPr>
        <p:spPr>
          <a:xfrm>
            <a:off x="2261937" y="4871184"/>
            <a:ext cx="5566567" cy="1352282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3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DA3D6-6DD2-434B-A887-C0AD697A1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5022345"/>
            <a:ext cx="4541446" cy="1587162"/>
          </a:xfrm>
        </p:spPr>
        <p:txBody>
          <a:bodyPr anchor="b">
            <a:normAutofit/>
          </a:bodyPr>
          <a:lstStyle/>
          <a:p>
            <a:r>
              <a:rPr lang="en-GB" sz="3200" dirty="0"/>
              <a:t>Features of importance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01DD1-BC99-954B-8AEE-975C585E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79" y="97446"/>
            <a:ext cx="3966186" cy="4807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712829-2A19-6641-9F1C-D8AD5797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872" y="97445"/>
            <a:ext cx="4014258" cy="48074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ADFF0-BA87-4240-A443-BC1927ACE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599" y="5173397"/>
            <a:ext cx="8271440" cy="1587157"/>
          </a:xfrm>
        </p:spPr>
        <p:txBody>
          <a:bodyPr anchor="b">
            <a:normAutofit fontScale="55000" lnSpcReduction="20000"/>
          </a:bodyPr>
          <a:lstStyle/>
          <a:p>
            <a:r>
              <a:rPr lang="en-GB" dirty="0"/>
              <a:t>Features of importance are derived by looking at the difference in R</a:t>
            </a:r>
            <a:r>
              <a:rPr lang="en-GB" baseline="30000" dirty="0"/>
              <a:t>2</a:t>
            </a:r>
            <a:r>
              <a:rPr lang="en-GB" dirty="0"/>
              <a:t> by setting the feature of interest to 0 (remember all features are already standard-scaled)</a:t>
            </a:r>
          </a:p>
          <a:p>
            <a:r>
              <a:rPr lang="en-GB" dirty="0"/>
              <a:t>This allows ‘black box’ models such as Principal Component Regression and Neural Networks to be assessed on an equal footing with regression models such as OLS and Elastic Net</a:t>
            </a:r>
          </a:p>
          <a:p>
            <a:r>
              <a:rPr lang="en-GB" dirty="0"/>
              <a:t>mve0, </a:t>
            </a:r>
            <a:r>
              <a:rPr lang="en-GB" dirty="0" err="1"/>
              <a:t>chmom</a:t>
            </a:r>
            <a:r>
              <a:rPr lang="en-GB" dirty="0"/>
              <a:t>, mom1mm mom12m, </a:t>
            </a:r>
            <a:r>
              <a:rPr lang="en-GB" dirty="0" err="1"/>
              <a:t>retvol</a:t>
            </a:r>
            <a:r>
              <a:rPr lang="en-GB" dirty="0"/>
              <a:t>, </a:t>
            </a:r>
            <a:r>
              <a:rPr lang="en-GB" dirty="0" err="1"/>
              <a:t>baspread</a:t>
            </a:r>
            <a:r>
              <a:rPr lang="en-GB" dirty="0"/>
              <a:t> seem to be the most common features of importance</a:t>
            </a:r>
          </a:p>
          <a:p>
            <a:r>
              <a:rPr lang="en-GB" dirty="0"/>
              <a:t>Tree-based regressors have very different features of importance from other machine-learning models</a:t>
            </a:r>
          </a:p>
        </p:txBody>
      </p:sp>
      <p:grpSp>
        <p:nvGrpSpPr>
          <p:cNvPr id="22" name="Group 12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43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E40B1-30F3-D94D-A1E4-CB81947BD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Features of importance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CBC064-D087-47EC-9A70-687F9E1A4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1-month momentum is the highest-ranked feature, on average across all models</a:t>
            </a:r>
          </a:p>
          <a:p>
            <a:r>
              <a:rPr lang="en-US" dirty="0"/>
              <a:t>Return volatility is next highest</a:t>
            </a:r>
          </a:p>
          <a:p>
            <a:r>
              <a:rPr lang="en-US" dirty="0"/>
              <a:t>Random Forest and </a:t>
            </a:r>
            <a:r>
              <a:rPr lang="en-US" dirty="0" err="1"/>
              <a:t>XGBoost</a:t>
            </a:r>
            <a:r>
              <a:rPr lang="en-US" dirty="0"/>
              <a:t> can’t make it…all important features for them contradict other models</a:t>
            </a:r>
          </a:p>
          <a:p>
            <a:r>
              <a:rPr lang="en-US" dirty="0"/>
              <a:t>Somehow, Extra Trees seem to agree with other models, even though its </a:t>
            </a:r>
            <a:r>
              <a:rPr lang="en-US" i="1" dirty="0"/>
              <a:t>R</a:t>
            </a:r>
            <a:r>
              <a:rPr lang="en-US" i="1" baseline="30000" dirty="0"/>
              <a:t>2</a:t>
            </a:r>
            <a:r>
              <a:rPr lang="en-US" i="1" dirty="0"/>
              <a:t> </a:t>
            </a:r>
            <a:r>
              <a:rPr lang="en-US" dirty="0"/>
              <a:t>is negative</a:t>
            </a:r>
          </a:p>
        </p:txBody>
      </p:sp>
      <p:grpSp>
        <p:nvGrpSpPr>
          <p:cNvPr id="103" name="Group 12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14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562AB8-4D16-6141-82BA-EB320182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1343"/>
            <a:ext cx="6096001" cy="68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73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64196-2BCA-7540-A841-F562918E3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9198761" cy="1268984"/>
          </a:xfrm>
        </p:spPr>
        <p:txBody>
          <a:bodyPr>
            <a:normAutofit/>
          </a:bodyPr>
          <a:lstStyle/>
          <a:p>
            <a:r>
              <a:rPr lang="en-GB"/>
              <a:t>Portfolio Performance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A9AA91-5450-5D4A-8131-9C378525D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49" y="1563483"/>
            <a:ext cx="7077758" cy="4161460"/>
          </a:xfrm>
          <a:prstGeom prst="rect">
            <a:avLst/>
          </a:prstGeom>
        </p:spPr>
      </p:pic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919876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14">
            <a:extLst>
              <a:ext uri="{FF2B5EF4-FFF2-40B4-BE49-F238E27FC236}">
                <a16:creationId xmlns:a16="http://schemas.microsoft.com/office/drawing/2014/main" id="{75BEF7CB-BB00-3345-8542-8F0FAFE1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4E633967-4EB4-9A43-9984-7E0C7DCE8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80BB32CE-B79D-9449-AEBB-EC9F56A9A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AFE8EC8C-9217-6E47-ACFA-7B2148F1B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8BEA612E-5CC4-DA4D-8A68-059864439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59DC8CDB-7B92-E848-AA26-43105184E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876EC8B8-C9EB-A84A-858B-ADF81A5B7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078C5DEE-08C1-D546-BF9B-933B8419E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75686A80-9991-A542-B2E3-6A8C8E5DABA4}"/>
              </a:ext>
            </a:extLst>
          </p:cNvPr>
          <p:cNvSpPr txBox="1">
            <a:spLocks/>
          </p:cNvSpPr>
          <p:nvPr/>
        </p:nvSpPr>
        <p:spPr>
          <a:xfrm>
            <a:off x="7988646" y="1744583"/>
            <a:ext cx="3926946" cy="4016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Plain OLS is not too bad, despite overfitting at the stock-level</a:t>
            </a:r>
          </a:p>
          <a:p>
            <a:r>
              <a:rPr lang="en-US" dirty="0"/>
              <a:t>Tree regressors are terrible</a:t>
            </a:r>
          </a:p>
          <a:p>
            <a:r>
              <a:rPr lang="en-US" dirty="0"/>
              <a:t>Neural networks are the champs…even better on a portfolio level!!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772694-4181-1E40-9EE5-C0D12C2546B2}"/>
              </a:ext>
            </a:extLst>
          </p:cNvPr>
          <p:cNvSpPr/>
          <p:nvPr/>
        </p:nvSpPr>
        <p:spPr>
          <a:xfrm>
            <a:off x="6942221" y="1405382"/>
            <a:ext cx="661737" cy="4355846"/>
          </a:xfrm>
          <a:prstGeom prst="rect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77BCB55-4FCD-FC44-88E5-26B4671D5F6D}"/>
              </a:ext>
            </a:extLst>
          </p:cNvPr>
          <p:cNvSpPr/>
          <p:nvPr/>
        </p:nvSpPr>
        <p:spPr>
          <a:xfrm>
            <a:off x="2213811" y="1405382"/>
            <a:ext cx="397042" cy="4355846"/>
          </a:xfrm>
          <a:prstGeom prst="rect">
            <a:avLst/>
          </a:prstGeom>
          <a:solidFill>
            <a:srgbClr val="FFC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893A4D-0533-B440-B40C-20651FD72031}"/>
              </a:ext>
            </a:extLst>
          </p:cNvPr>
          <p:cNvSpPr/>
          <p:nvPr/>
        </p:nvSpPr>
        <p:spPr>
          <a:xfrm>
            <a:off x="4730981" y="1405382"/>
            <a:ext cx="1105983" cy="4355846"/>
          </a:xfrm>
          <a:prstGeom prst="rect">
            <a:avLst/>
          </a:prstGeom>
          <a:solidFill>
            <a:srgbClr val="92D05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696727"/>
      </p:ext>
    </p:extLst>
  </p:cSld>
  <p:clrMapOvr>
    <a:masterClrMapping/>
  </p:clrMapOvr>
</p:sld>
</file>

<file path=ppt/theme/theme1.xml><?xml version="1.0" encoding="utf-8"?>
<a:theme xmlns:a="http://schemas.openxmlformats.org/drawingml/2006/main" name="PunchcardVTI">
  <a:themeElements>
    <a:clrScheme name="AnalogousFromRegularSeedRightStep">
      <a:dk1>
        <a:srgbClr val="000000"/>
      </a:dk1>
      <a:lt1>
        <a:srgbClr val="FFFFFF"/>
      </a:lt1>
      <a:dk2>
        <a:srgbClr val="1C2F31"/>
      </a:dk2>
      <a:lt2>
        <a:srgbClr val="F2F0F3"/>
      </a:lt2>
      <a:accent1>
        <a:srgbClr val="77B12B"/>
      </a:accent1>
      <a:accent2>
        <a:srgbClr val="37B720"/>
      </a:accent2>
      <a:accent3>
        <a:srgbClr val="2CB951"/>
      </a:accent3>
      <a:accent4>
        <a:srgbClr val="1FB484"/>
      </a:accent4>
      <a:accent5>
        <a:srgbClr val="2EB1BF"/>
      </a:accent5>
      <a:accent6>
        <a:srgbClr val="2374C9"/>
      </a:accent6>
      <a:hlink>
        <a:srgbClr val="8C5EC9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750</Words>
  <Application>Microsoft Macintosh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Neue Haas Grotesk Text Pro</vt:lpstr>
      <vt:lpstr>PunchcardVTI</vt:lpstr>
      <vt:lpstr>Understanding the cross-section of U.S. REIT returns</vt:lpstr>
      <vt:lpstr>Problem Statement</vt:lpstr>
      <vt:lpstr>What are REITs</vt:lpstr>
      <vt:lpstr>Empirical Asset Pricing and Machine Learning </vt:lpstr>
      <vt:lpstr>Modelling Approach</vt:lpstr>
      <vt:lpstr>Results</vt:lpstr>
      <vt:lpstr>Features of importance</vt:lpstr>
      <vt:lpstr>Features of importance</vt:lpstr>
      <vt:lpstr>Portfolio Performance</vt:lpstr>
      <vt:lpstr>Marginal effects (Part 1)</vt:lpstr>
      <vt:lpstr>Marginal effects (Part 2)</vt:lpstr>
      <vt:lpstr>Interaction effects (Part 1)</vt:lpstr>
      <vt:lpstr>Interaction effects (Part 2)</vt:lpstr>
      <vt:lpstr>Areas for improvement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cross-section of U.S. REIT returns</dc:title>
  <dc:creator>LEOW, Kah Shin (Quantedge)</dc:creator>
  <cp:lastModifiedBy>LEOW, Kah Shin (Quantedge)</cp:lastModifiedBy>
  <cp:revision>5</cp:revision>
  <dcterms:created xsi:type="dcterms:W3CDTF">2021-11-08T08:01:14Z</dcterms:created>
  <dcterms:modified xsi:type="dcterms:W3CDTF">2021-11-08T14:52:58Z</dcterms:modified>
</cp:coreProperties>
</file>